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70" r:id="rId2"/>
    <p:sldId id="271" r:id="rId3"/>
    <p:sldId id="272" r:id="rId4"/>
    <p:sldId id="273" r:id="rId5"/>
    <p:sldId id="274" r:id="rId6"/>
    <p:sldId id="275" r:id="rId7"/>
    <p:sldId id="276" r:id="rId8"/>
    <p:sldId id="277" r:id="rId9"/>
    <p:sldId id="289" r:id="rId10"/>
    <p:sldId id="278" r:id="rId11"/>
    <p:sldId id="279" r:id="rId12"/>
    <p:sldId id="280"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286" r:id="rId27"/>
    <p:sldId id="285" r:id="rId28"/>
    <p:sldId id="303" r:id="rId29"/>
    <p:sldId id="305" r:id="rId30"/>
    <p:sldId id="287" r:id="rId31"/>
    <p:sldId id="288" r:id="rId32"/>
    <p:sldId id="304" r:id="rId33"/>
    <p:sldId id="30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76" d="100"/>
          <a:sy n="76" d="100"/>
        </p:scale>
        <p:origin x="6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130AE40-341A-4966-BA80-5CE15DFBFAA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456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5A54B-CC75-4B5D-B3AB-1A62062BE277}"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3224388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83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8493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425966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1497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222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4726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01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144392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5A54B-CC75-4B5D-B3AB-1A62062BE277}"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0AE40-341A-4966-BA80-5CE15DFBFAA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9133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A5A54B-CC75-4B5D-B3AB-1A62062BE277}"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2378414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5A54B-CC75-4B5D-B3AB-1A62062BE277}"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30AE40-341A-4966-BA80-5CE15DFBFAA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29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A5A54B-CC75-4B5D-B3AB-1A62062BE277}"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30AE40-341A-4966-BA80-5CE15DFBFAA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955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5A54B-CC75-4B5D-B3AB-1A62062BE277}"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405276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5A54B-CC75-4B5D-B3AB-1A62062BE277}"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0AE40-341A-4966-BA80-5CE15DFBFAA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93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5A54B-CC75-4B5D-B3AB-1A62062BE277}"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0AE40-341A-4966-BA80-5CE15DFBFAAB}" type="slidenum">
              <a:rPr lang="en-US" smtClean="0"/>
              <a:t>‹#›</a:t>
            </a:fld>
            <a:endParaRPr lang="en-US"/>
          </a:p>
        </p:txBody>
      </p:sp>
    </p:spTree>
    <p:extLst>
      <p:ext uri="{BB962C8B-B14F-4D97-AF65-F5344CB8AC3E}">
        <p14:creationId xmlns:p14="http://schemas.microsoft.com/office/powerpoint/2010/main" val="289531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A5A54B-CC75-4B5D-B3AB-1A62062BE277}" type="datetimeFigureOut">
              <a:rPr lang="en-US" smtClean="0"/>
              <a:t>2/21/2024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30AE40-341A-4966-BA80-5CE15DFBFAAB}" type="slidenum">
              <a:rPr lang="en-US" smtClean="0"/>
              <a:t>‹#›</a:t>
            </a:fld>
            <a:endParaRPr lang="en-US"/>
          </a:p>
        </p:txBody>
      </p:sp>
    </p:spTree>
    <p:extLst>
      <p:ext uri="{BB962C8B-B14F-4D97-AF65-F5344CB8AC3E}">
        <p14:creationId xmlns:p14="http://schemas.microsoft.com/office/powerpoint/2010/main" val="237243617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07B4-624E-C957-6D23-D8F27A30507F}"/>
              </a:ext>
            </a:extLst>
          </p:cNvPr>
          <p:cNvSpPr txBox="1">
            <a:spLocks/>
          </p:cNvSpPr>
          <p:nvPr/>
        </p:nvSpPr>
        <p:spPr>
          <a:xfrm rot="21420000">
            <a:off x="910658" y="1347266"/>
            <a:ext cx="10007036" cy="2851346"/>
          </a:xfrm>
          <a:prstGeom prst="rect">
            <a:avLst/>
          </a:prstGeom>
        </p:spPr>
        <p:txBody>
          <a:bodyP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sz="9600" dirty="0"/>
              <a:t>Computer programming </a:t>
            </a:r>
          </a:p>
        </p:txBody>
      </p:sp>
    </p:spTree>
    <p:extLst>
      <p:ext uri="{BB962C8B-B14F-4D97-AF65-F5344CB8AC3E}">
        <p14:creationId xmlns:p14="http://schemas.microsoft.com/office/powerpoint/2010/main" val="113477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5D784-3C28-DE80-4C8E-AA896CF95F58}"/>
              </a:ext>
            </a:extLst>
          </p:cNvPr>
          <p:cNvSpPr txBox="1"/>
          <p:nvPr/>
        </p:nvSpPr>
        <p:spPr>
          <a:xfrm>
            <a:off x="1055077" y="633046"/>
            <a:ext cx="10520624" cy="5078313"/>
          </a:xfrm>
          <a:prstGeom prst="rect">
            <a:avLst/>
          </a:prstGeom>
          <a:noFill/>
        </p:spPr>
        <p:txBody>
          <a:bodyPr wrap="square">
            <a:spAutoFit/>
          </a:bodyPr>
          <a:lstStyle/>
          <a:p>
            <a:r>
              <a:rPr lang="en-US" sz="3600" dirty="0">
                <a:latin typeface="Arial Black" panose="020B0A04020102020204" pitchFamily="34" charset="0"/>
              </a:rPr>
              <a:t>Example Explained</a:t>
            </a:r>
          </a:p>
          <a:p>
            <a:endParaRPr lang="en-US" sz="3600" dirty="0">
              <a:latin typeface="Arial Black" panose="020B0A04020102020204" pitchFamily="34" charset="0"/>
            </a:endParaRPr>
          </a:p>
          <a:p>
            <a:pPr marL="571500" indent="-571500">
              <a:buFont typeface="Wingdings" panose="05000000000000000000" pitchFamily="2" charset="2"/>
              <a:buChar char="§"/>
            </a:pPr>
            <a:r>
              <a:rPr lang="en-US" sz="3600" dirty="0" err="1">
                <a:solidFill>
                  <a:srgbClr val="FF0000"/>
                </a:solidFill>
              </a:rPr>
              <a:t>myMethod</a:t>
            </a:r>
            <a:r>
              <a:rPr lang="en-US" sz="3600" dirty="0">
                <a:solidFill>
                  <a:srgbClr val="FF0000"/>
                </a:solidFill>
              </a:rPr>
              <a:t>() </a:t>
            </a:r>
            <a:r>
              <a:rPr lang="en-US" sz="3600" dirty="0"/>
              <a:t>is the name of the method</a:t>
            </a:r>
          </a:p>
          <a:p>
            <a:endParaRPr lang="en-US" sz="3600" dirty="0"/>
          </a:p>
          <a:p>
            <a:pPr marL="571500" indent="-571500">
              <a:buFont typeface="Wingdings" panose="05000000000000000000" pitchFamily="2" charset="2"/>
              <a:buChar char="§"/>
            </a:pPr>
            <a:r>
              <a:rPr lang="en-US" sz="3600" dirty="0">
                <a:solidFill>
                  <a:srgbClr val="FF0000"/>
                </a:solidFill>
              </a:rPr>
              <a:t>static means </a:t>
            </a:r>
            <a:r>
              <a:rPr lang="en-US" sz="3600" dirty="0"/>
              <a:t>that the method belongs to the Main class and not an object of the Main class. </a:t>
            </a:r>
          </a:p>
          <a:p>
            <a:endParaRPr lang="en-US" sz="3600" dirty="0"/>
          </a:p>
          <a:p>
            <a:pPr marL="571500" indent="-571500">
              <a:buFont typeface="Wingdings" panose="05000000000000000000" pitchFamily="2" charset="2"/>
              <a:buChar char="§"/>
            </a:pPr>
            <a:r>
              <a:rPr lang="en-US" sz="3600" dirty="0">
                <a:solidFill>
                  <a:srgbClr val="FF0000"/>
                </a:solidFill>
              </a:rPr>
              <a:t>void</a:t>
            </a:r>
            <a:r>
              <a:rPr lang="en-US" sz="3600" dirty="0"/>
              <a:t> means that this method does not have a return value. </a:t>
            </a:r>
            <a:endParaRPr lang="en-PH" sz="3600" dirty="0"/>
          </a:p>
        </p:txBody>
      </p:sp>
    </p:spTree>
    <p:extLst>
      <p:ext uri="{BB962C8B-B14F-4D97-AF65-F5344CB8AC3E}">
        <p14:creationId xmlns:p14="http://schemas.microsoft.com/office/powerpoint/2010/main" val="87991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16A63D-7CC2-E250-CC7C-AEF389A985FB}"/>
              </a:ext>
            </a:extLst>
          </p:cNvPr>
          <p:cNvSpPr txBox="1"/>
          <p:nvPr/>
        </p:nvSpPr>
        <p:spPr>
          <a:xfrm>
            <a:off x="1034980" y="834013"/>
            <a:ext cx="10590962" cy="6001643"/>
          </a:xfrm>
          <a:prstGeom prst="rect">
            <a:avLst/>
          </a:prstGeom>
          <a:noFill/>
        </p:spPr>
        <p:txBody>
          <a:bodyPr wrap="square">
            <a:spAutoFit/>
          </a:bodyPr>
          <a:lstStyle/>
          <a:p>
            <a:r>
              <a:rPr lang="en-US" sz="2400" dirty="0">
                <a:latin typeface="Arial Black" panose="020B0A04020102020204" pitchFamily="34" charset="0"/>
              </a:rPr>
              <a:t>Call a Method</a:t>
            </a:r>
          </a:p>
          <a:p>
            <a:pPr marL="342900" indent="-342900">
              <a:buFont typeface="Wingdings" panose="05000000000000000000" pitchFamily="2" charset="2"/>
              <a:buChar char="§"/>
            </a:pPr>
            <a:r>
              <a:rPr lang="en-US" sz="2400" dirty="0"/>
              <a:t>To write the method's name followed by two parentheses () and a semicolon;</a:t>
            </a:r>
          </a:p>
          <a:p>
            <a:pPr marL="342900" indent="-342900">
              <a:buFont typeface="Wingdings" panose="05000000000000000000" pitchFamily="2" charset="2"/>
              <a:buChar char="§"/>
            </a:pPr>
            <a:r>
              <a:rPr lang="en-US" sz="2400" dirty="0"/>
              <a:t> </a:t>
            </a:r>
            <a:r>
              <a:rPr lang="en-US" sz="2400" dirty="0" err="1"/>
              <a:t>myMethod</a:t>
            </a:r>
            <a:r>
              <a:rPr lang="en-US" sz="2400" dirty="0"/>
              <a:t>() is used to print a text (the action), when it is called:</a:t>
            </a:r>
          </a:p>
          <a:p>
            <a:endParaRPr lang="en-US" sz="2400" dirty="0"/>
          </a:p>
          <a:p>
            <a:r>
              <a:rPr lang="en-US" sz="2400" dirty="0">
                <a:latin typeface="Arial Black" panose="020B0A04020102020204" pitchFamily="34" charset="0"/>
              </a:rPr>
              <a:t>Example</a:t>
            </a:r>
          </a:p>
          <a:p>
            <a:r>
              <a:rPr lang="en-US" sz="2400" dirty="0"/>
              <a:t>Inside main, call the </a:t>
            </a:r>
            <a:r>
              <a:rPr lang="en-US" sz="2400" dirty="0" err="1"/>
              <a:t>myMethod</a:t>
            </a:r>
            <a:r>
              <a:rPr lang="en-US" sz="2400" dirty="0"/>
              <a:t>() method:</a:t>
            </a:r>
          </a:p>
          <a:p>
            <a:endParaRPr lang="en-US" sz="2400" dirty="0"/>
          </a:p>
          <a:p>
            <a:r>
              <a:rPr lang="en-US" sz="2400" dirty="0"/>
              <a:t>public class Main {</a:t>
            </a:r>
          </a:p>
          <a:p>
            <a:r>
              <a:rPr lang="en-US" sz="2400" dirty="0"/>
              <a:t>  static void </a:t>
            </a:r>
            <a:r>
              <a:rPr lang="en-US" sz="2400" dirty="0" err="1"/>
              <a:t>myMethod</a:t>
            </a:r>
            <a:r>
              <a:rPr lang="en-US" sz="2400" dirty="0"/>
              <a:t>() {</a:t>
            </a:r>
          </a:p>
          <a:p>
            <a:r>
              <a:rPr lang="en-US" sz="2400" dirty="0"/>
              <a:t>    </a:t>
            </a:r>
            <a:r>
              <a:rPr lang="en-US" sz="2400" dirty="0" err="1"/>
              <a:t>System.out.println</a:t>
            </a:r>
            <a:r>
              <a:rPr lang="en-US" sz="2400" dirty="0"/>
              <a:t>("I just got executed!");</a:t>
            </a:r>
          </a:p>
          <a:p>
            <a:r>
              <a:rPr lang="en-US" sz="2400" dirty="0"/>
              <a:t>  }</a:t>
            </a:r>
          </a:p>
          <a:p>
            <a:endParaRPr lang="en-US" sz="2400" dirty="0"/>
          </a:p>
          <a:p>
            <a:r>
              <a:rPr lang="en-US" sz="2400" dirty="0"/>
              <a:t>  public static void main(String[] </a:t>
            </a:r>
            <a:r>
              <a:rPr lang="en-US" sz="2400" dirty="0" err="1"/>
              <a:t>args</a:t>
            </a:r>
            <a:r>
              <a:rPr lang="en-US" sz="2400" dirty="0"/>
              <a:t>) {</a:t>
            </a:r>
          </a:p>
          <a:p>
            <a:r>
              <a:rPr lang="en-US" sz="2400" dirty="0"/>
              <a:t>    </a:t>
            </a:r>
            <a:r>
              <a:rPr lang="en-US" sz="2400" dirty="0" err="1"/>
              <a:t>myMethod</a:t>
            </a:r>
            <a:r>
              <a:rPr lang="en-US" sz="2400" dirty="0"/>
              <a:t>();</a:t>
            </a:r>
          </a:p>
          <a:p>
            <a:r>
              <a:rPr lang="en-US" sz="2400" dirty="0"/>
              <a:t>  }</a:t>
            </a:r>
          </a:p>
          <a:p>
            <a:r>
              <a:rPr lang="en-US" sz="2400" dirty="0"/>
              <a:t>}</a:t>
            </a:r>
            <a:endParaRPr lang="en-PH" sz="2400" dirty="0"/>
          </a:p>
        </p:txBody>
      </p:sp>
    </p:spTree>
    <p:extLst>
      <p:ext uri="{BB962C8B-B14F-4D97-AF65-F5344CB8AC3E}">
        <p14:creationId xmlns:p14="http://schemas.microsoft.com/office/powerpoint/2010/main" val="40957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D0FA3-3DCC-8079-3715-C4EFFFAAEAE9}"/>
              </a:ext>
            </a:extLst>
          </p:cNvPr>
          <p:cNvSpPr txBox="1"/>
          <p:nvPr/>
        </p:nvSpPr>
        <p:spPr>
          <a:xfrm>
            <a:off x="1024933" y="683288"/>
            <a:ext cx="5071068" cy="5659925"/>
          </a:xfrm>
          <a:prstGeom prst="rect">
            <a:avLst/>
          </a:prstGeom>
          <a:noFill/>
        </p:spPr>
        <p:txBody>
          <a:bodyPr wrap="square">
            <a:spAutoFit/>
          </a:bodyPr>
          <a:lstStyle/>
          <a:p>
            <a:r>
              <a:rPr lang="en-PH" sz="3200" dirty="0"/>
              <a:t>public class Main {</a:t>
            </a:r>
          </a:p>
          <a:p>
            <a:r>
              <a:rPr lang="en-PH" sz="3200" dirty="0"/>
              <a:t>  static void </a:t>
            </a:r>
            <a:r>
              <a:rPr lang="en-PH" sz="3200" dirty="0" err="1"/>
              <a:t>myMethod</a:t>
            </a:r>
            <a:r>
              <a:rPr lang="en-PH" sz="3200" dirty="0"/>
              <a:t>() {</a:t>
            </a:r>
          </a:p>
          <a:p>
            <a:r>
              <a:rPr lang="en-PH" sz="3200" dirty="0"/>
              <a:t>    </a:t>
            </a:r>
            <a:r>
              <a:rPr lang="en-PH" sz="3200" dirty="0" err="1"/>
              <a:t>System.out.println</a:t>
            </a:r>
            <a:r>
              <a:rPr lang="en-PH" sz="3200" dirty="0"/>
              <a:t>("I just got executed!");</a:t>
            </a:r>
          </a:p>
          <a:p>
            <a:r>
              <a:rPr lang="en-PH" sz="3200" dirty="0"/>
              <a:t>  }</a:t>
            </a:r>
          </a:p>
          <a:p>
            <a:endParaRPr lang="en-PH" sz="3200" dirty="0"/>
          </a:p>
          <a:p>
            <a:r>
              <a:rPr lang="en-PH" sz="3200" dirty="0"/>
              <a:t>  public static void main(String[] </a:t>
            </a:r>
            <a:r>
              <a:rPr lang="en-PH" sz="3200" dirty="0" err="1"/>
              <a:t>args</a:t>
            </a:r>
            <a:r>
              <a:rPr lang="en-PH" sz="3200" dirty="0"/>
              <a:t>) {</a:t>
            </a:r>
          </a:p>
          <a:p>
            <a:r>
              <a:rPr lang="en-PH" sz="3200" dirty="0"/>
              <a:t>    </a:t>
            </a:r>
            <a:r>
              <a:rPr lang="en-PH" sz="3200" dirty="0" err="1"/>
              <a:t>myMethod</a:t>
            </a:r>
            <a:r>
              <a:rPr lang="en-PH" sz="3200" dirty="0"/>
              <a:t>();</a:t>
            </a:r>
          </a:p>
          <a:p>
            <a:r>
              <a:rPr lang="en-PH" sz="3200" dirty="0"/>
              <a:t>  }</a:t>
            </a:r>
          </a:p>
          <a:p>
            <a:r>
              <a:rPr lang="en-PH" sz="3200" dirty="0"/>
              <a:t>}</a:t>
            </a:r>
          </a:p>
        </p:txBody>
      </p:sp>
      <p:sp>
        <p:nvSpPr>
          <p:cNvPr id="5" name="TextBox 4">
            <a:extLst>
              <a:ext uri="{FF2B5EF4-FFF2-40B4-BE49-F238E27FC236}">
                <a16:creationId xmlns:a16="http://schemas.microsoft.com/office/drawing/2014/main" id="{882574A0-FABA-B422-625C-52B2EDD76FF6}"/>
              </a:ext>
            </a:extLst>
          </p:cNvPr>
          <p:cNvSpPr txBox="1"/>
          <p:nvPr/>
        </p:nvSpPr>
        <p:spPr>
          <a:xfrm>
            <a:off x="7536264" y="2270928"/>
            <a:ext cx="3195376" cy="954107"/>
          </a:xfrm>
          <a:prstGeom prst="rect">
            <a:avLst/>
          </a:prstGeom>
          <a:noFill/>
        </p:spPr>
        <p:txBody>
          <a:bodyPr wrap="square">
            <a:spAutoFit/>
          </a:bodyPr>
          <a:lstStyle/>
          <a:p>
            <a:r>
              <a:rPr lang="en-PH" sz="2800" dirty="0">
                <a:latin typeface="Arial Black" panose="020B0A04020102020204" pitchFamily="34" charset="0"/>
              </a:rPr>
              <a:t>RESULT</a:t>
            </a:r>
          </a:p>
          <a:p>
            <a:r>
              <a:rPr lang="en-PH" sz="2800" dirty="0"/>
              <a:t>I just got executed!</a:t>
            </a:r>
          </a:p>
        </p:txBody>
      </p:sp>
    </p:spTree>
    <p:extLst>
      <p:ext uri="{BB962C8B-B14F-4D97-AF65-F5344CB8AC3E}">
        <p14:creationId xmlns:p14="http://schemas.microsoft.com/office/powerpoint/2010/main" val="3162705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1E11E9-F691-0FC2-F52C-C60F97C31EB8}"/>
              </a:ext>
            </a:extLst>
          </p:cNvPr>
          <p:cNvSpPr txBox="1"/>
          <p:nvPr/>
        </p:nvSpPr>
        <p:spPr>
          <a:xfrm>
            <a:off x="1014884" y="582804"/>
            <a:ext cx="10028254" cy="6124754"/>
          </a:xfrm>
          <a:prstGeom prst="rect">
            <a:avLst/>
          </a:prstGeom>
          <a:noFill/>
        </p:spPr>
        <p:txBody>
          <a:bodyPr wrap="square">
            <a:spAutoFit/>
          </a:bodyPr>
          <a:lstStyle/>
          <a:p>
            <a:r>
              <a:rPr lang="en-US" sz="2800" dirty="0">
                <a:latin typeface="Arial Black" panose="020B0A04020102020204" pitchFamily="34" charset="0"/>
              </a:rPr>
              <a:t>A method can also be called multiple times:</a:t>
            </a:r>
          </a:p>
          <a:p>
            <a:endParaRPr lang="en-US" sz="2800" dirty="0">
              <a:latin typeface="Arial Black" panose="020B0A04020102020204" pitchFamily="34" charset="0"/>
            </a:endParaRPr>
          </a:p>
          <a:p>
            <a:r>
              <a:rPr lang="en-US" sz="2800" dirty="0"/>
              <a:t>Example</a:t>
            </a:r>
          </a:p>
          <a:p>
            <a:r>
              <a:rPr lang="en-US" sz="2800" dirty="0"/>
              <a:t>public class </a:t>
            </a:r>
            <a:r>
              <a:rPr lang="en-US" sz="2800" dirty="0">
                <a:solidFill>
                  <a:srgbClr val="FF0000"/>
                </a:solidFill>
              </a:rPr>
              <a:t>Main</a:t>
            </a:r>
            <a:r>
              <a:rPr lang="en-US" sz="2800" dirty="0"/>
              <a:t> {</a:t>
            </a:r>
          </a:p>
          <a:p>
            <a:r>
              <a:rPr lang="en-US" sz="2800" dirty="0"/>
              <a:t>  static void </a:t>
            </a:r>
            <a:r>
              <a:rPr lang="en-US" sz="2800" dirty="0" err="1">
                <a:solidFill>
                  <a:srgbClr val="FF0000"/>
                </a:solidFill>
              </a:rPr>
              <a:t>myMethod</a:t>
            </a:r>
            <a:r>
              <a:rPr lang="en-US" sz="2800" dirty="0"/>
              <a:t>() {</a:t>
            </a:r>
          </a:p>
          <a:p>
            <a:r>
              <a:rPr lang="en-US" sz="2800" dirty="0"/>
              <a:t>    </a:t>
            </a:r>
            <a:r>
              <a:rPr lang="en-US" sz="2800" dirty="0" err="1">
                <a:solidFill>
                  <a:srgbClr val="FF0000"/>
                </a:solidFill>
              </a:rPr>
              <a:t>System.out.println</a:t>
            </a:r>
            <a:r>
              <a:rPr lang="en-US" sz="2800" dirty="0"/>
              <a:t>("I just got executed!");</a:t>
            </a:r>
          </a:p>
          <a:p>
            <a:r>
              <a:rPr lang="en-US" sz="2800" dirty="0"/>
              <a:t>  }</a:t>
            </a:r>
          </a:p>
          <a:p>
            <a:endParaRPr lang="en-US" sz="2800" dirty="0"/>
          </a:p>
          <a:p>
            <a:r>
              <a:rPr lang="en-US" sz="2800" dirty="0"/>
              <a:t>  public static void main(String[] </a:t>
            </a:r>
            <a:r>
              <a:rPr lang="en-US" sz="2800" dirty="0" err="1"/>
              <a:t>args</a:t>
            </a:r>
            <a:r>
              <a:rPr lang="en-US" sz="2800" dirty="0"/>
              <a:t>) {</a:t>
            </a:r>
          </a:p>
          <a:p>
            <a:r>
              <a:rPr lang="en-US" sz="2800" dirty="0"/>
              <a:t>    </a:t>
            </a:r>
            <a:r>
              <a:rPr lang="en-US" sz="2800" dirty="0" err="1">
                <a:solidFill>
                  <a:srgbClr val="FF0000"/>
                </a:solidFill>
              </a:rPr>
              <a:t>myMethod</a:t>
            </a:r>
            <a:r>
              <a:rPr lang="en-US" sz="2800" dirty="0"/>
              <a:t>();</a:t>
            </a:r>
          </a:p>
          <a:p>
            <a:r>
              <a:rPr lang="en-US" sz="2800" dirty="0"/>
              <a:t>    </a:t>
            </a:r>
            <a:r>
              <a:rPr lang="en-US" sz="2800" dirty="0" err="1">
                <a:solidFill>
                  <a:srgbClr val="FF0000"/>
                </a:solidFill>
              </a:rPr>
              <a:t>myMethod</a:t>
            </a:r>
            <a:r>
              <a:rPr lang="en-US" sz="2800" dirty="0">
                <a:solidFill>
                  <a:srgbClr val="FF0000"/>
                </a:solidFill>
              </a:rPr>
              <a:t>(</a:t>
            </a:r>
            <a:r>
              <a:rPr lang="en-US" sz="2800" dirty="0"/>
              <a:t>);</a:t>
            </a:r>
          </a:p>
          <a:p>
            <a:r>
              <a:rPr lang="en-US" sz="2800" dirty="0">
                <a:solidFill>
                  <a:srgbClr val="FF0000"/>
                </a:solidFill>
              </a:rPr>
              <a:t>    </a:t>
            </a:r>
            <a:r>
              <a:rPr lang="en-US" sz="2800" dirty="0" err="1">
                <a:solidFill>
                  <a:srgbClr val="FF0000"/>
                </a:solidFill>
              </a:rPr>
              <a:t>myMethod</a:t>
            </a:r>
            <a:r>
              <a:rPr lang="en-US" sz="2800" dirty="0"/>
              <a:t>();</a:t>
            </a:r>
          </a:p>
          <a:p>
            <a:r>
              <a:rPr lang="en-US" sz="2800" dirty="0"/>
              <a:t>  }</a:t>
            </a:r>
          </a:p>
          <a:p>
            <a:r>
              <a:rPr lang="en-US" sz="2800" dirty="0"/>
              <a:t>}</a:t>
            </a:r>
            <a:endParaRPr lang="en-PH" sz="2800" dirty="0"/>
          </a:p>
        </p:txBody>
      </p:sp>
    </p:spTree>
    <p:extLst>
      <p:ext uri="{BB962C8B-B14F-4D97-AF65-F5344CB8AC3E}">
        <p14:creationId xmlns:p14="http://schemas.microsoft.com/office/powerpoint/2010/main" val="146301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41CC6-DA7B-2FAC-610E-E02524679393}"/>
              </a:ext>
            </a:extLst>
          </p:cNvPr>
          <p:cNvSpPr txBox="1"/>
          <p:nvPr/>
        </p:nvSpPr>
        <p:spPr>
          <a:xfrm>
            <a:off x="884255" y="743578"/>
            <a:ext cx="5211745" cy="5693866"/>
          </a:xfrm>
          <a:prstGeom prst="rect">
            <a:avLst/>
          </a:prstGeom>
          <a:noFill/>
        </p:spPr>
        <p:txBody>
          <a:bodyPr wrap="square">
            <a:spAutoFit/>
          </a:bodyPr>
          <a:lstStyle/>
          <a:p>
            <a:r>
              <a:rPr lang="en-PH" sz="2800" dirty="0"/>
              <a:t>public class Main {</a:t>
            </a:r>
          </a:p>
          <a:p>
            <a:r>
              <a:rPr lang="en-PH" sz="2800" dirty="0"/>
              <a:t>  static void </a:t>
            </a:r>
            <a:r>
              <a:rPr lang="en-PH" sz="2800" dirty="0" err="1"/>
              <a:t>myMethod</a:t>
            </a:r>
            <a:r>
              <a:rPr lang="en-PH" sz="2800" dirty="0"/>
              <a:t>() {</a:t>
            </a:r>
          </a:p>
          <a:p>
            <a:r>
              <a:rPr lang="en-PH" sz="2800" dirty="0"/>
              <a:t>    </a:t>
            </a:r>
            <a:r>
              <a:rPr lang="en-PH" sz="2800" dirty="0" err="1"/>
              <a:t>System.out.println</a:t>
            </a:r>
            <a:r>
              <a:rPr lang="en-PH" sz="2800" dirty="0"/>
              <a:t>("I just got executed!");</a:t>
            </a:r>
          </a:p>
          <a:p>
            <a:r>
              <a:rPr lang="en-PH" sz="2800" dirty="0"/>
              <a:t>  }</a:t>
            </a:r>
          </a:p>
          <a:p>
            <a:endParaRPr lang="en-PH" sz="2800" dirty="0"/>
          </a:p>
          <a:p>
            <a:r>
              <a:rPr lang="en-PH" sz="2800" dirty="0"/>
              <a:t>  public static void main(String[] </a:t>
            </a:r>
            <a:r>
              <a:rPr lang="en-PH" sz="2800" dirty="0" err="1"/>
              <a:t>args</a:t>
            </a:r>
            <a:r>
              <a:rPr lang="en-PH" sz="2800" dirty="0"/>
              <a:t>) {</a:t>
            </a:r>
          </a:p>
          <a:p>
            <a:r>
              <a:rPr lang="en-PH" sz="2800" dirty="0"/>
              <a:t>    </a:t>
            </a:r>
            <a:r>
              <a:rPr lang="en-PH" sz="2800" dirty="0" err="1"/>
              <a:t>myMethod</a:t>
            </a:r>
            <a:r>
              <a:rPr lang="en-PH" sz="2800" dirty="0"/>
              <a:t>();</a:t>
            </a:r>
          </a:p>
          <a:p>
            <a:r>
              <a:rPr lang="en-PH" sz="2800" dirty="0"/>
              <a:t>    </a:t>
            </a:r>
            <a:r>
              <a:rPr lang="en-PH" sz="2800" dirty="0" err="1"/>
              <a:t>myMethod</a:t>
            </a:r>
            <a:r>
              <a:rPr lang="en-PH" sz="2800" dirty="0"/>
              <a:t>();</a:t>
            </a:r>
          </a:p>
          <a:p>
            <a:r>
              <a:rPr lang="en-PH" sz="2800" dirty="0"/>
              <a:t>    </a:t>
            </a:r>
            <a:r>
              <a:rPr lang="en-PH" sz="2800" dirty="0" err="1"/>
              <a:t>myMethod</a:t>
            </a:r>
            <a:r>
              <a:rPr lang="en-PH" sz="2800" dirty="0"/>
              <a:t>();</a:t>
            </a:r>
          </a:p>
          <a:p>
            <a:r>
              <a:rPr lang="en-PH" sz="2800" dirty="0"/>
              <a:t>  }</a:t>
            </a:r>
          </a:p>
          <a:p>
            <a:r>
              <a:rPr lang="en-PH" sz="2800" dirty="0"/>
              <a:t>}</a:t>
            </a:r>
          </a:p>
        </p:txBody>
      </p:sp>
      <p:sp>
        <p:nvSpPr>
          <p:cNvPr id="7" name="TextBox 6">
            <a:extLst>
              <a:ext uri="{FF2B5EF4-FFF2-40B4-BE49-F238E27FC236}">
                <a16:creationId xmlns:a16="http://schemas.microsoft.com/office/drawing/2014/main" id="{3615C6FA-1BD5-7AFE-684E-BEAF57975628}"/>
              </a:ext>
            </a:extLst>
          </p:cNvPr>
          <p:cNvSpPr txBox="1"/>
          <p:nvPr/>
        </p:nvSpPr>
        <p:spPr>
          <a:xfrm>
            <a:off x="7244863" y="1517301"/>
            <a:ext cx="3868614" cy="1815882"/>
          </a:xfrm>
          <a:prstGeom prst="rect">
            <a:avLst/>
          </a:prstGeom>
          <a:noFill/>
        </p:spPr>
        <p:txBody>
          <a:bodyPr wrap="square">
            <a:spAutoFit/>
          </a:bodyPr>
          <a:lstStyle/>
          <a:p>
            <a:r>
              <a:rPr lang="en-US" sz="2800" dirty="0"/>
              <a:t>RESULT</a:t>
            </a:r>
          </a:p>
          <a:p>
            <a:r>
              <a:rPr lang="en-US" sz="2800" dirty="0"/>
              <a:t>I just got executed!</a:t>
            </a:r>
          </a:p>
          <a:p>
            <a:r>
              <a:rPr lang="en-US" sz="2800" dirty="0"/>
              <a:t>I just got executed!</a:t>
            </a:r>
          </a:p>
          <a:p>
            <a:r>
              <a:rPr lang="en-US" sz="2800" dirty="0"/>
              <a:t>I just got executed!</a:t>
            </a:r>
            <a:endParaRPr lang="en-PH" sz="2800" dirty="0"/>
          </a:p>
        </p:txBody>
      </p:sp>
    </p:spTree>
    <p:extLst>
      <p:ext uri="{BB962C8B-B14F-4D97-AF65-F5344CB8AC3E}">
        <p14:creationId xmlns:p14="http://schemas.microsoft.com/office/powerpoint/2010/main" val="412385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B0FD7-CB6E-7827-26AD-FCEB97298222}"/>
              </a:ext>
            </a:extLst>
          </p:cNvPr>
          <p:cNvSpPr txBox="1"/>
          <p:nvPr/>
        </p:nvSpPr>
        <p:spPr>
          <a:xfrm>
            <a:off x="914400" y="482322"/>
            <a:ext cx="9957916" cy="4832092"/>
          </a:xfrm>
          <a:prstGeom prst="rect">
            <a:avLst/>
          </a:prstGeom>
          <a:noFill/>
        </p:spPr>
        <p:txBody>
          <a:bodyPr wrap="square">
            <a:spAutoFit/>
          </a:bodyPr>
          <a:lstStyle/>
          <a:p>
            <a:r>
              <a:rPr lang="en-US" sz="2800" dirty="0">
                <a:latin typeface="Arial Black" panose="020B0A04020102020204" pitchFamily="34" charset="0"/>
              </a:rPr>
              <a:t>Parameters and Arguments</a:t>
            </a:r>
          </a:p>
          <a:p>
            <a:pPr marL="457200" indent="-457200">
              <a:buFont typeface="Wingdings" panose="05000000000000000000" pitchFamily="2" charset="2"/>
              <a:buChar char="§"/>
            </a:pPr>
            <a:r>
              <a:rPr lang="en-US" sz="2800" dirty="0"/>
              <a:t>Information can be passed to methods as parameter. Parameters act as variables inside the method.</a:t>
            </a:r>
          </a:p>
          <a:p>
            <a:endParaRPr lang="en-US" sz="2800" dirty="0"/>
          </a:p>
          <a:p>
            <a:pPr marL="457200" indent="-457200">
              <a:buFont typeface="Wingdings" panose="05000000000000000000" pitchFamily="2" charset="2"/>
              <a:buChar char="§"/>
            </a:pPr>
            <a:r>
              <a:rPr lang="en-US" sz="2800" dirty="0"/>
              <a:t>Parameters are specified after the method name, inside the parentheses. You can add as many parameters as you want, just separate them with a comma.</a:t>
            </a:r>
          </a:p>
          <a:p>
            <a:endParaRPr lang="en-US" sz="2800" dirty="0"/>
          </a:p>
          <a:p>
            <a:r>
              <a:rPr lang="en-US" sz="2800" dirty="0"/>
              <a:t>For example has a method that takes a String called </a:t>
            </a:r>
            <a:r>
              <a:rPr lang="en-US" sz="2800" dirty="0" err="1"/>
              <a:t>fname</a:t>
            </a:r>
            <a:r>
              <a:rPr lang="en-US" sz="2800" dirty="0"/>
              <a:t> as parameter. When the method is called, we pass along a first name, which is used inside the method to print the full name:</a:t>
            </a:r>
            <a:endParaRPr lang="en-PH" sz="2800" dirty="0"/>
          </a:p>
        </p:txBody>
      </p:sp>
    </p:spTree>
    <p:extLst>
      <p:ext uri="{BB962C8B-B14F-4D97-AF65-F5344CB8AC3E}">
        <p14:creationId xmlns:p14="http://schemas.microsoft.com/office/powerpoint/2010/main" val="371185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940D52-77B9-C58B-3505-EB685DBB91EE}"/>
              </a:ext>
            </a:extLst>
          </p:cNvPr>
          <p:cNvSpPr txBox="1"/>
          <p:nvPr/>
        </p:nvSpPr>
        <p:spPr>
          <a:xfrm>
            <a:off x="1235947" y="502419"/>
            <a:ext cx="10128739" cy="6001643"/>
          </a:xfrm>
          <a:prstGeom prst="rect">
            <a:avLst/>
          </a:prstGeom>
          <a:noFill/>
        </p:spPr>
        <p:txBody>
          <a:bodyPr wrap="square">
            <a:spAutoFit/>
          </a:bodyPr>
          <a:lstStyle/>
          <a:p>
            <a:r>
              <a:rPr lang="en-PH" sz="3200" dirty="0">
                <a:latin typeface="Arial Black" panose="020B0A04020102020204" pitchFamily="34" charset="0"/>
              </a:rPr>
              <a:t>Example</a:t>
            </a:r>
          </a:p>
          <a:p>
            <a:r>
              <a:rPr lang="en-PH" sz="3200" dirty="0"/>
              <a:t>public class Main {</a:t>
            </a:r>
          </a:p>
          <a:p>
            <a:r>
              <a:rPr lang="en-PH" sz="3200" dirty="0"/>
              <a:t>  static void </a:t>
            </a:r>
            <a:r>
              <a:rPr lang="en-PH" sz="3200" dirty="0" err="1"/>
              <a:t>myMethod</a:t>
            </a:r>
            <a:r>
              <a:rPr lang="en-PH" sz="3200" dirty="0"/>
              <a:t>(String </a:t>
            </a:r>
            <a:r>
              <a:rPr lang="en-PH" sz="3200" dirty="0" err="1"/>
              <a:t>fname</a:t>
            </a:r>
            <a:r>
              <a:rPr lang="en-PH" sz="3200" dirty="0"/>
              <a:t>) {</a:t>
            </a:r>
          </a:p>
          <a:p>
            <a:r>
              <a:rPr lang="en-PH" sz="3200" dirty="0"/>
              <a:t>    </a:t>
            </a:r>
            <a:r>
              <a:rPr lang="en-PH" sz="3200" dirty="0" err="1"/>
              <a:t>System.out.println</a:t>
            </a:r>
            <a:r>
              <a:rPr lang="en-PH" sz="3200" dirty="0"/>
              <a:t>(</a:t>
            </a:r>
            <a:r>
              <a:rPr lang="en-PH" sz="3200" dirty="0" err="1"/>
              <a:t>fname</a:t>
            </a:r>
            <a:r>
              <a:rPr lang="en-PH" sz="3200" dirty="0"/>
              <a:t> + " </a:t>
            </a:r>
            <a:r>
              <a:rPr lang="en-PH" sz="3200" dirty="0" err="1"/>
              <a:t>Refsnes</a:t>
            </a:r>
            <a:r>
              <a:rPr lang="en-PH" sz="3200" dirty="0"/>
              <a:t>");</a:t>
            </a:r>
          </a:p>
          <a:p>
            <a:r>
              <a:rPr lang="en-PH" sz="3200" dirty="0"/>
              <a:t>  }</a:t>
            </a:r>
          </a:p>
          <a:p>
            <a:endParaRPr lang="en-PH" sz="3200" dirty="0"/>
          </a:p>
          <a:p>
            <a:r>
              <a:rPr lang="en-PH" sz="3200" dirty="0"/>
              <a:t>  public static void main(String[] </a:t>
            </a:r>
            <a:r>
              <a:rPr lang="en-PH" sz="3200" dirty="0" err="1"/>
              <a:t>args</a:t>
            </a:r>
            <a:r>
              <a:rPr lang="en-PH" sz="3200" dirty="0"/>
              <a:t>) {</a:t>
            </a:r>
          </a:p>
          <a:p>
            <a:r>
              <a:rPr lang="en-PH" sz="3200" dirty="0"/>
              <a:t>    </a:t>
            </a:r>
            <a:r>
              <a:rPr lang="en-PH" sz="3200" dirty="0" err="1"/>
              <a:t>myMethod</a:t>
            </a:r>
            <a:r>
              <a:rPr lang="en-PH" sz="3200" dirty="0"/>
              <a:t>("Liam");</a:t>
            </a:r>
          </a:p>
          <a:p>
            <a:r>
              <a:rPr lang="en-PH" sz="3200" dirty="0"/>
              <a:t>    </a:t>
            </a:r>
            <a:r>
              <a:rPr lang="en-PH" sz="3200" dirty="0" err="1"/>
              <a:t>myMethod</a:t>
            </a:r>
            <a:r>
              <a:rPr lang="en-PH" sz="3200" dirty="0"/>
              <a:t>("Jenny");</a:t>
            </a:r>
          </a:p>
          <a:p>
            <a:r>
              <a:rPr lang="en-PH" sz="3200" dirty="0"/>
              <a:t>    </a:t>
            </a:r>
            <a:r>
              <a:rPr lang="en-PH" sz="3200" dirty="0" err="1"/>
              <a:t>myMethod</a:t>
            </a:r>
            <a:r>
              <a:rPr lang="en-PH" sz="3200" dirty="0"/>
              <a:t>("Anja");</a:t>
            </a:r>
          </a:p>
          <a:p>
            <a:r>
              <a:rPr lang="en-PH" sz="3200" dirty="0"/>
              <a:t>  }</a:t>
            </a:r>
          </a:p>
          <a:p>
            <a:r>
              <a:rPr lang="en-PH" sz="3200" dirty="0"/>
              <a:t>}</a:t>
            </a:r>
          </a:p>
        </p:txBody>
      </p:sp>
    </p:spTree>
    <p:extLst>
      <p:ext uri="{BB962C8B-B14F-4D97-AF65-F5344CB8AC3E}">
        <p14:creationId xmlns:p14="http://schemas.microsoft.com/office/powerpoint/2010/main" val="208905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8BD8A-D92F-BC08-14A4-0DD39BF8421E}"/>
              </a:ext>
            </a:extLst>
          </p:cNvPr>
          <p:cNvSpPr txBox="1"/>
          <p:nvPr/>
        </p:nvSpPr>
        <p:spPr>
          <a:xfrm>
            <a:off x="834013" y="80387"/>
            <a:ext cx="4702629" cy="6124754"/>
          </a:xfrm>
          <a:prstGeom prst="rect">
            <a:avLst/>
          </a:prstGeom>
          <a:noFill/>
        </p:spPr>
        <p:txBody>
          <a:bodyPr wrap="square">
            <a:spAutoFit/>
          </a:bodyPr>
          <a:lstStyle/>
          <a:p>
            <a:r>
              <a:rPr lang="en-PH" sz="2800" dirty="0"/>
              <a:t>public class Main {</a:t>
            </a:r>
          </a:p>
          <a:p>
            <a:r>
              <a:rPr lang="en-PH" sz="2800" dirty="0"/>
              <a:t>  static void </a:t>
            </a:r>
            <a:r>
              <a:rPr lang="en-PH" sz="2800" dirty="0" err="1"/>
              <a:t>myMethod</a:t>
            </a:r>
            <a:r>
              <a:rPr lang="en-PH" sz="2800" dirty="0"/>
              <a:t>(String </a:t>
            </a:r>
            <a:r>
              <a:rPr lang="en-PH" sz="2800" dirty="0" err="1"/>
              <a:t>fname</a:t>
            </a:r>
            <a:r>
              <a:rPr lang="en-PH" sz="2800" dirty="0"/>
              <a:t>) {</a:t>
            </a:r>
          </a:p>
          <a:p>
            <a:r>
              <a:rPr lang="en-PH" sz="2800" dirty="0"/>
              <a:t>    </a:t>
            </a:r>
            <a:r>
              <a:rPr lang="en-PH" sz="2800" dirty="0" err="1"/>
              <a:t>System.out.println</a:t>
            </a:r>
            <a:r>
              <a:rPr lang="en-PH" sz="2800" dirty="0"/>
              <a:t>(</a:t>
            </a:r>
            <a:r>
              <a:rPr lang="en-PH" sz="2800" dirty="0" err="1"/>
              <a:t>fname</a:t>
            </a:r>
            <a:r>
              <a:rPr lang="en-PH" sz="2800" dirty="0"/>
              <a:t> + " </a:t>
            </a:r>
            <a:r>
              <a:rPr lang="en-PH" sz="2800" dirty="0" err="1"/>
              <a:t>Refsnes</a:t>
            </a:r>
            <a:r>
              <a:rPr lang="en-PH" sz="2800" dirty="0"/>
              <a:t>");</a:t>
            </a:r>
          </a:p>
          <a:p>
            <a:r>
              <a:rPr lang="en-PH" sz="2800" dirty="0"/>
              <a:t>  }</a:t>
            </a:r>
          </a:p>
          <a:p>
            <a:endParaRPr lang="en-PH" sz="2800" dirty="0"/>
          </a:p>
          <a:p>
            <a:r>
              <a:rPr lang="en-PH" sz="2800" dirty="0"/>
              <a:t>  public static void main(String[] </a:t>
            </a:r>
            <a:r>
              <a:rPr lang="en-PH" sz="2800" dirty="0" err="1"/>
              <a:t>args</a:t>
            </a:r>
            <a:r>
              <a:rPr lang="en-PH" sz="2800" dirty="0"/>
              <a:t>) {</a:t>
            </a:r>
          </a:p>
          <a:p>
            <a:r>
              <a:rPr lang="en-PH" sz="2800" dirty="0"/>
              <a:t>    </a:t>
            </a:r>
            <a:r>
              <a:rPr lang="en-PH" sz="2800" dirty="0" err="1"/>
              <a:t>myMethod</a:t>
            </a:r>
            <a:r>
              <a:rPr lang="en-PH" sz="2800" dirty="0"/>
              <a:t>("Liam");</a:t>
            </a:r>
          </a:p>
          <a:p>
            <a:r>
              <a:rPr lang="en-PH" sz="2800" dirty="0"/>
              <a:t>    </a:t>
            </a:r>
            <a:r>
              <a:rPr lang="en-PH" sz="2800" dirty="0" err="1"/>
              <a:t>myMethod</a:t>
            </a:r>
            <a:r>
              <a:rPr lang="en-PH" sz="2800" dirty="0"/>
              <a:t>("Jenny");</a:t>
            </a:r>
          </a:p>
          <a:p>
            <a:r>
              <a:rPr lang="en-PH" sz="2800" dirty="0"/>
              <a:t>    </a:t>
            </a:r>
            <a:r>
              <a:rPr lang="en-PH" sz="2800" dirty="0" err="1"/>
              <a:t>myMethod</a:t>
            </a:r>
            <a:r>
              <a:rPr lang="en-PH" sz="2800" dirty="0"/>
              <a:t>("Anja");</a:t>
            </a:r>
          </a:p>
          <a:p>
            <a:r>
              <a:rPr lang="en-PH" sz="2800" dirty="0"/>
              <a:t>  }</a:t>
            </a:r>
          </a:p>
          <a:p>
            <a:r>
              <a:rPr lang="en-PH" sz="2800" dirty="0"/>
              <a:t>}</a:t>
            </a:r>
          </a:p>
        </p:txBody>
      </p:sp>
      <p:sp>
        <p:nvSpPr>
          <p:cNvPr id="5" name="TextBox 4">
            <a:extLst>
              <a:ext uri="{FF2B5EF4-FFF2-40B4-BE49-F238E27FC236}">
                <a16:creationId xmlns:a16="http://schemas.microsoft.com/office/drawing/2014/main" id="{62092DF4-71F0-BF22-9B98-3F46CF094D47}"/>
              </a:ext>
            </a:extLst>
          </p:cNvPr>
          <p:cNvSpPr txBox="1"/>
          <p:nvPr/>
        </p:nvSpPr>
        <p:spPr>
          <a:xfrm>
            <a:off x="6916618" y="864158"/>
            <a:ext cx="3644200" cy="1815882"/>
          </a:xfrm>
          <a:prstGeom prst="rect">
            <a:avLst/>
          </a:prstGeom>
          <a:noFill/>
        </p:spPr>
        <p:txBody>
          <a:bodyPr wrap="square">
            <a:spAutoFit/>
          </a:bodyPr>
          <a:lstStyle/>
          <a:p>
            <a:r>
              <a:rPr lang="en-PH" sz="2800" dirty="0">
                <a:latin typeface="Arial Black" panose="020B0A04020102020204" pitchFamily="34" charset="0"/>
              </a:rPr>
              <a:t>OUTPUT </a:t>
            </a:r>
          </a:p>
          <a:p>
            <a:r>
              <a:rPr lang="en-PH" sz="2800" dirty="0"/>
              <a:t>Liam </a:t>
            </a:r>
            <a:r>
              <a:rPr lang="en-PH" sz="2800" dirty="0" err="1"/>
              <a:t>Refsnes</a:t>
            </a:r>
            <a:endParaRPr lang="en-PH" sz="2800" dirty="0"/>
          </a:p>
          <a:p>
            <a:r>
              <a:rPr lang="en-PH" sz="2800" dirty="0"/>
              <a:t>Jenny </a:t>
            </a:r>
            <a:r>
              <a:rPr lang="en-PH" sz="2800" dirty="0" err="1"/>
              <a:t>Refsnes</a:t>
            </a:r>
            <a:endParaRPr lang="en-PH" sz="2800" dirty="0"/>
          </a:p>
          <a:p>
            <a:r>
              <a:rPr lang="en-PH" sz="2800" dirty="0"/>
              <a:t>Anja </a:t>
            </a:r>
            <a:r>
              <a:rPr lang="en-PH" sz="2800" dirty="0" err="1"/>
              <a:t>Refsnes</a:t>
            </a:r>
            <a:endParaRPr lang="en-PH" sz="2800" dirty="0"/>
          </a:p>
        </p:txBody>
      </p:sp>
      <p:sp>
        <p:nvSpPr>
          <p:cNvPr id="7" name="TextBox 6">
            <a:extLst>
              <a:ext uri="{FF2B5EF4-FFF2-40B4-BE49-F238E27FC236}">
                <a16:creationId xmlns:a16="http://schemas.microsoft.com/office/drawing/2014/main" id="{8F68805E-A86B-2201-4EA1-B0A3C0EAC97A}"/>
              </a:ext>
            </a:extLst>
          </p:cNvPr>
          <p:cNvSpPr txBox="1"/>
          <p:nvPr/>
        </p:nvSpPr>
        <p:spPr>
          <a:xfrm>
            <a:off x="6655360" y="3763667"/>
            <a:ext cx="4819858" cy="1323439"/>
          </a:xfrm>
          <a:prstGeom prst="rect">
            <a:avLst/>
          </a:prstGeom>
          <a:noFill/>
        </p:spPr>
        <p:txBody>
          <a:bodyPr wrap="square">
            <a:spAutoFit/>
          </a:bodyPr>
          <a:lstStyle/>
          <a:p>
            <a:pPr marL="342900" indent="-342900">
              <a:buFont typeface="Wingdings" panose="05000000000000000000" pitchFamily="2" charset="2"/>
              <a:buChar char="§"/>
            </a:pPr>
            <a:r>
              <a:rPr lang="en-US" sz="2000" dirty="0"/>
              <a:t>When a parameter is passed to the method, it is called an argument. So, from the example above: </a:t>
            </a:r>
            <a:r>
              <a:rPr lang="en-US" sz="2000" dirty="0" err="1"/>
              <a:t>fname</a:t>
            </a:r>
            <a:r>
              <a:rPr lang="en-US" sz="2000" dirty="0"/>
              <a:t> is a parameter, while Liam, Jenny and Anja are arguments.</a:t>
            </a:r>
            <a:endParaRPr lang="en-PH" sz="2000" dirty="0"/>
          </a:p>
        </p:txBody>
      </p:sp>
    </p:spTree>
    <p:extLst>
      <p:ext uri="{BB962C8B-B14F-4D97-AF65-F5344CB8AC3E}">
        <p14:creationId xmlns:p14="http://schemas.microsoft.com/office/powerpoint/2010/main" val="160545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0AD06-51AC-0A32-F41C-24175A587E19}"/>
              </a:ext>
            </a:extLst>
          </p:cNvPr>
          <p:cNvSpPr txBox="1"/>
          <p:nvPr/>
        </p:nvSpPr>
        <p:spPr>
          <a:xfrm>
            <a:off x="1245996" y="803869"/>
            <a:ext cx="9988061" cy="5632311"/>
          </a:xfrm>
          <a:prstGeom prst="rect">
            <a:avLst/>
          </a:prstGeom>
          <a:noFill/>
        </p:spPr>
        <p:txBody>
          <a:bodyPr wrap="square">
            <a:spAutoFit/>
          </a:bodyPr>
          <a:lstStyle/>
          <a:p>
            <a:r>
              <a:rPr lang="en-PH" sz="2400" dirty="0">
                <a:latin typeface="Arial Black" panose="020B0A04020102020204" pitchFamily="34" charset="0"/>
              </a:rPr>
              <a:t>Multiple Parameters</a:t>
            </a:r>
          </a:p>
          <a:p>
            <a:pPr marL="342900" indent="-342900">
              <a:buFont typeface="Wingdings" panose="05000000000000000000" pitchFamily="2" charset="2"/>
              <a:buChar char="§"/>
            </a:pPr>
            <a:r>
              <a:rPr lang="en-PH" sz="2400" dirty="0"/>
              <a:t>You can have as many parameters as you like</a:t>
            </a:r>
          </a:p>
          <a:p>
            <a:endParaRPr lang="en-PH" sz="2400" dirty="0"/>
          </a:p>
          <a:p>
            <a:r>
              <a:rPr lang="en-PH" sz="2400" dirty="0"/>
              <a:t>Example</a:t>
            </a:r>
          </a:p>
          <a:p>
            <a:r>
              <a:rPr lang="en-PH" sz="2400" dirty="0"/>
              <a:t>public class Main {</a:t>
            </a:r>
          </a:p>
          <a:p>
            <a:r>
              <a:rPr lang="en-PH" sz="2400" dirty="0"/>
              <a:t>  static void </a:t>
            </a:r>
            <a:r>
              <a:rPr lang="en-PH" sz="2400" dirty="0" err="1"/>
              <a:t>myMethod</a:t>
            </a:r>
            <a:r>
              <a:rPr lang="en-PH" sz="2400" dirty="0"/>
              <a:t>(String </a:t>
            </a:r>
            <a:r>
              <a:rPr lang="en-PH" sz="2400" dirty="0" err="1"/>
              <a:t>fname</a:t>
            </a:r>
            <a:r>
              <a:rPr lang="en-PH" sz="2400" dirty="0"/>
              <a:t>, int age) {</a:t>
            </a:r>
          </a:p>
          <a:p>
            <a:r>
              <a:rPr lang="en-PH" sz="2400" dirty="0"/>
              <a:t>    </a:t>
            </a:r>
            <a:r>
              <a:rPr lang="en-PH" sz="2400" dirty="0" err="1"/>
              <a:t>System.out.println</a:t>
            </a:r>
            <a:r>
              <a:rPr lang="en-PH" sz="2400" dirty="0"/>
              <a:t>(</a:t>
            </a:r>
            <a:r>
              <a:rPr lang="en-PH" sz="2400" dirty="0" err="1"/>
              <a:t>fname</a:t>
            </a:r>
            <a:r>
              <a:rPr lang="en-PH" sz="2400" dirty="0"/>
              <a:t> + " is " + age);</a:t>
            </a:r>
          </a:p>
          <a:p>
            <a:r>
              <a:rPr lang="en-PH" sz="2400" dirty="0"/>
              <a:t>  }</a:t>
            </a:r>
          </a:p>
          <a:p>
            <a:endParaRPr lang="en-PH" sz="2400" dirty="0"/>
          </a:p>
          <a:p>
            <a:r>
              <a:rPr lang="en-PH" sz="2400" dirty="0"/>
              <a:t>  public static void main(String[] </a:t>
            </a:r>
            <a:r>
              <a:rPr lang="en-PH" sz="2400" dirty="0" err="1"/>
              <a:t>args</a:t>
            </a:r>
            <a:r>
              <a:rPr lang="en-PH" sz="2400" dirty="0"/>
              <a:t>) {</a:t>
            </a:r>
          </a:p>
          <a:p>
            <a:r>
              <a:rPr lang="en-PH" sz="2400" dirty="0"/>
              <a:t>    </a:t>
            </a:r>
            <a:r>
              <a:rPr lang="en-PH" sz="2400" dirty="0" err="1"/>
              <a:t>myMethod</a:t>
            </a:r>
            <a:r>
              <a:rPr lang="en-PH" sz="2400" dirty="0"/>
              <a:t>("Liam", 5);</a:t>
            </a:r>
          </a:p>
          <a:p>
            <a:r>
              <a:rPr lang="en-PH" sz="2400" dirty="0"/>
              <a:t>    </a:t>
            </a:r>
            <a:r>
              <a:rPr lang="en-PH" sz="2400" dirty="0" err="1"/>
              <a:t>myMethod</a:t>
            </a:r>
            <a:r>
              <a:rPr lang="en-PH" sz="2400" dirty="0"/>
              <a:t>("Jenny", 8);</a:t>
            </a:r>
          </a:p>
          <a:p>
            <a:r>
              <a:rPr lang="en-PH" sz="2400" dirty="0"/>
              <a:t>    </a:t>
            </a:r>
            <a:r>
              <a:rPr lang="en-PH" sz="2400" dirty="0" err="1"/>
              <a:t>myMethod</a:t>
            </a:r>
            <a:r>
              <a:rPr lang="en-PH" sz="2400" dirty="0"/>
              <a:t>("Anja", 31);</a:t>
            </a:r>
          </a:p>
          <a:p>
            <a:r>
              <a:rPr lang="en-PH" sz="2400" dirty="0"/>
              <a:t>  }</a:t>
            </a:r>
          </a:p>
          <a:p>
            <a:r>
              <a:rPr lang="en-PH" sz="2400" dirty="0"/>
              <a:t>}</a:t>
            </a:r>
          </a:p>
        </p:txBody>
      </p:sp>
    </p:spTree>
    <p:extLst>
      <p:ext uri="{BB962C8B-B14F-4D97-AF65-F5344CB8AC3E}">
        <p14:creationId xmlns:p14="http://schemas.microsoft.com/office/powerpoint/2010/main" val="723358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AF364B-CE15-AC72-0993-866652EC815A}"/>
              </a:ext>
            </a:extLst>
          </p:cNvPr>
          <p:cNvSpPr txBox="1"/>
          <p:nvPr/>
        </p:nvSpPr>
        <p:spPr>
          <a:xfrm>
            <a:off x="864158" y="693337"/>
            <a:ext cx="4923694" cy="4893647"/>
          </a:xfrm>
          <a:prstGeom prst="rect">
            <a:avLst/>
          </a:prstGeom>
          <a:noFill/>
        </p:spPr>
        <p:txBody>
          <a:bodyPr wrap="square">
            <a:spAutoFit/>
          </a:bodyPr>
          <a:lstStyle/>
          <a:p>
            <a:r>
              <a:rPr lang="en-PH" sz="2400" dirty="0"/>
              <a:t>public class Main {</a:t>
            </a:r>
          </a:p>
          <a:p>
            <a:r>
              <a:rPr lang="en-PH" sz="2400" dirty="0"/>
              <a:t>  static void </a:t>
            </a:r>
            <a:r>
              <a:rPr lang="en-PH" sz="2400" dirty="0" err="1"/>
              <a:t>myMethod</a:t>
            </a:r>
            <a:r>
              <a:rPr lang="en-PH" sz="2400" dirty="0"/>
              <a:t>(String </a:t>
            </a:r>
            <a:r>
              <a:rPr lang="en-PH" sz="2400" dirty="0" err="1"/>
              <a:t>fname</a:t>
            </a:r>
            <a:r>
              <a:rPr lang="en-PH" sz="2400" dirty="0"/>
              <a:t>, int age) {</a:t>
            </a:r>
          </a:p>
          <a:p>
            <a:r>
              <a:rPr lang="en-PH" sz="2400" dirty="0"/>
              <a:t>    </a:t>
            </a:r>
            <a:r>
              <a:rPr lang="en-PH" sz="2400" dirty="0" err="1"/>
              <a:t>System.out.println</a:t>
            </a:r>
            <a:r>
              <a:rPr lang="en-PH" sz="2400" dirty="0"/>
              <a:t>(</a:t>
            </a:r>
            <a:r>
              <a:rPr lang="en-PH" sz="2400" dirty="0" err="1"/>
              <a:t>fname</a:t>
            </a:r>
            <a:r>
              <a:rPr lang="en-PH" sz="2400" dirty="0"/>
              <a:t> + " is " + age);</a:t>
            </a:r>
          </a:p>
          <a:p>
            <a:r>
              <a:rPr lang="en-PH" sz="2400" dirty="0"/>
              <a:t>  }</a:t>
            </a:r>
          </a:p>
          <a:p>
            <a:endParaRPr lang="en-PH" sz="2400" dirty="0"/>
          </a:p>
          <a:p>
            <a:r>
              <a:rPr lang="en-PH" sz="2400" dirty="0"/>
              <a:t>  public static void main(String[] </a:t>
            </a:r>
            <a:r>
              <a:rPr lang="en-PH" sz="2400" dirty="0" err="1"/>
              <a:t>args</a:t>
            </a:r>
            <a:r>
              <a:rPr lang="en-PH" sz="2400" dirty="0"/>
              <a:t>) {</a:t>
            </a:r>
          </a:p>
          <a:p>
            <a:r>
              <a:rPr lang="en-PH" sz="2400" dirty="0"/>
              <a:t>    </a:t>
            </a:r>
            <a:r>
              <a:rPr lang="en-PH" sz="2400" dirty="0" err="1"/>
              <a:t>myMethod</a:t>
            </a:r>
            <a:r>
              <a:rPr lang="en-PH" sz="2400" dirty="0"/>
              <a:t>("Liam", 5);</a:t>
            </a:r>
          </a:p>
          <a:p>
            <a:r>
              <a:rPr lang="en-PH" sz="2400" dirty="0"/>
              <a:t>    </a:t>
            </a:r>
            <a:r>
              <a:rPr lang="en-PH" sz="2400" dirty="0" err="1"/>
              <a:t>myMethod</a:t>
            </a:r>
            <a:r>
              <a:rPr lang="en-PH" sz="2400" dirty="0"/>
              <a:t>("Jenny", 8);</a:t>
            </a:r>
          </a:p>
          <a:p>
            <a:r>
              <a:rPr lang="en-PH" sz="2400" dirty="0"/>
              <a:t>    </a:t>
            </a:r>
            <a:r>
              <a:rPr lang="en-PH" sz="2400" dirty="0" err="1"/>
              <a:t>myMethod</a:t>
            </a:r>
            <a:r>
              <a:rPr lang="en-PH" sz="2400" dirty="0"/>
              <a:t>("Anja", 31);</a:t>
            </a:r>
          </a:p>
          <a:p>
            <a:r>
              <a:rPr lang="en-PH" sz="2400" dirty="0"/>
              <a:t>  }</a:t>
            </a:r>
          </a:p>
          <a:p>
            <a:r>
              <a:rPr lang="en-PH" sz="2400" dirty="0"/>
              <a:t>}</a:t>
            </a:r>
          </a:p>
        </p:txBody>
      </p:sp>
      <p:sp>
        <p:nvSpPr>
          <p:cNvPr id="5" name="TextBox 4">
            <a:extLst>
              <a:ext uri="{FF2B5EF4-FFF2-40B4-BE49-F238E27FC236}">
                <a16:creationId xmlns:a16="http://schemas.microsoft.com/office/drawing/2014/main" id="{1280E0BD-3F39-A12F-BBB6-591FDF6EAAF0}"/>
              </a:ext>
            </a:extLst>
          </p:cNvPr>
          <p:cNvSpPr txBox="1"/>
          <p:nvPr/>
        </p:nvSpPr>
        <p:spPr>
          <a:xfrm>
            <a:off x="7546312" y="914400"/>
            <a:ext cx="2542232" cy="1815882"/>
          </a:xfrm>
          <a:prstGeom prst="rect">
            <a:avLst/>
          </a:prstGeom>
          <a:noFill/>
        </p:spPr>
        <p:txBody>
          <a:bodyPr wrap="square">
            <a:spAutoFit/>
          </a:bodyPr>
          <a:lstStyle/>
          <a:p>
            <a:r>
              <a:rPr lang="en-US" sz="2800" dirty="0">
                <a:latin typeface="Arial Black" panose="020B0A04020102020204" pitchFamily="34" charset="0"/>
              </a:rPr>
              <a:t>OUTPUT</a:t>
            </a:r>
          </a:p>
          <a:p>
            <a:r>
              <a:rPr lang="en-US" sz="2800" dirty="0"/>
              <a:t>Liam is 5</a:t>
            </a:r>
          </a:p>
          <a:p>
            <a:r>
              <a:rPr lang="en-US" sz="2800" dirty="0"/>
              <a:t>Jenny is 8</a:t>
            </a:r>
          </a:p>
          <a:p>
            <a:r>
              <a:rPr lang="en-US" sz="2800" dirty="0"/>
              <a:t>Anja is 31</a:t>
            </a:r>
            <a:endParaRPr lang="en-PH" sz="2800" dirty="0"/>
          </a:p>
        </p:txBody>
      </p:sp>
      <p:sp>
        <p:nvSpPr>
          <p:cNvPr id="7" name="TextBox 6">
            <a:extLst>
              <a:ext uri="{FF2B5EF4-FFF2-40B4-BE49-F238E27FC236}">
                <a16:creationId xmlns:a16="http://schemas.microsoft.com/office/drawing/2014/main" id="{FF3338C2-82F6-9042-7527-3EEE7106B526}"/>
              </a:ext>
            </a:extLst>
          </p:cNvPr>
          <p:cNvSpPr txBox="1"/>
          <p:nvPr/>
        </p:nvSpPr>
        <p:spPr>
          <a:xfrm>
            <a:off x="6812781" y="4127719"/>
            <a:ext cx="3737987" cy="1938992"/>
          </a:xfrm>
          <a:prstGeom prst="rect">
            <a:avLst/>
          </a:prstGeom>
          <a:noFill/>
        </p:spPr>
        <p:txBody>
          <a:bodyPr wrap="square">
            <a:spAutoFit/>
          </a:bodyPr>
          <a:lstStyle/>
          <a:p>
            <a:r>
              <a:rPr lang="en-US" sz="2000" dirty="0"/>
              <a:t>Note: that when you are working with multiple parameters, the method call must have the same number of arguments as there are parameters, and the arguments must be passed in the same order.</a:t>
            </a:r>
            <a:endParaRPr lang="en-PH" sz="2000" dirty="0"/>
          </a:p>
        </p:txBody>
      </p:sp>
    </p:spTree>
    <p:extLst>
      <p:ext uri="{BB962C8B-B14F-4D97-AF65-F5344CB8AC3E}">
        <p14:creationId xmlns:p14="http://schemas.microsoft.com/office/powerpoint/2010/main" val="134847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56E70915-51B9-EBBC-18A2-330CA8E1F8E4}"/>
              </a:ext>
            </a:extLst>
          </p:cNvPr>
          <p:cNvSpPr txBox="1"/>
          <p:nvPr/>
        </p:nvSpPr>
        <p:spPr>
          <a:xfrm>
            <a:off x="311499" y="0"/>
            <a:ext cx="11728101" cy="985334"/>
          </a:xfrm>
          <a:prstGeom prst="rect">
            <a:avLst/>
          </a:prstGeom>
        </p:spPr>
        <p:txBody>
          <a:bodyPr wrap="square" lIns="0" tIns="0" rIns="0" bIns="0" rtlCol="0" anchor="t">
            <a:spAutoFit/>
          </a:bodyPr>
          <a:lstStyle/>
          <a:p>
            <a:pPr>
              <a:lnSpc>
                <a:spcPts val="7680"/>
              </a:lnSpc>
            </a:pPr>
            <a:r>
              <a:rPr lang="en-US" sz="6400" b="1" u="sng" dirty="0">
                <a:solidFill>
                  <a:schemeClr val="tx2">
                    <a:lumMod val="60000"/>
                    <a:lumOff val="40000"/>
                  </a:schemeClr>
                </a:solidFill>
                <a:latin typeface="Centaur" panose="02030504050205020304" pitchFamily="18" charset="0"/>
              </a:rPr>
              <a:t>Let’s have some recap!</a:t>
            </a:r>
          </a:p>
        </p:txBody>
      </p:sp>
      <p:sp>
        <p:nvSpPr>
          <p:cNvPr id="3" name="TextBox 6">
            <a:extLst>
              <a:ext uri="{FF2B5EF4-FFF2-40B4-BE49-F238E27FC236}">
                <a16:creationId xmlns:a16="http://schemas.microsoft.com/office/drawing/2014/main" id="{7C6E850D-3A3B-12EC-AA90-66929D56F6EA}"/>
              </a:ext>
            </a:extLst>
          </p:cNvPr>
          <p:cNvSpPr txBox="1"/>
          <p:nvPr/>
        </p:nvSpPr>
        <p:spPr>
          <a:xfrm>
            <a:off x="391885" y="599524"/>
            <a:ext cx="11488615" cy="599523"/>
          </a:xfrm>
          <a:prstGeom prst="rect">
            <a:avLst/>
          </a:prstGeom>
        </p:spPr>
        <p:txBody>
          <a:bodyPr wrap="square" lIns="0" tIns="0" rIns="0" bIns="0" rtlCol="0" anchor="t">
            <a:spAutoFit/>
          </a:bodyPr>
          <a:lstStyle/>
          <a:p>
            <a:pPr algn="l">
              <a:lnSpc>
                <a:spcPts val="5599"/>
              </a:lnSpc>
            </a:pPr>
            <a:r>
              <a:rPr lang="en-US" sz="2000" b="1" dirty="0">
                <a:solidFill>
                  <a:srgbClr val="000000"/>
                </a:solidFill>
                <a:latin typeface="Sagona Book" panose="02020503050505020204" pitchFamily="18" charset="0"/>
              </a:rPr>
              <a:t>DIRECTION: Reveal the word by analyzing the given set of pictures and letters. And mean. </a:t>
            </a:r>
          </a:p>
        </p:txBody>
      </p:sp>
      <p:sp>
        <p:nvSpPr>
          <p:cNvPr id="4" name="TextBox 3">
            <a:extLst>
              <a:ext uri="{FF2B5EF4-FFF2-40B4-BE49-F238E27FC236}">
                <a16:creationId xmlns:a16="http://schemas.microsoft.com/office/drawing/2014/main" id="{6D85C959-15B4-9B0C-35DE-272CD0E2BCAC}"/>
              </a:ext>
            </a:extLst>
          </p:cNvPr>
          <p:cNvSpPr txBox="1"/>
          <p:nvPr/>
        </p:nvSpPr>
        <p:spPr>
          <a:xfrm>
            <a:off x="2672862" y="1199047"/>
            <a:ext cx="8638231" cy="400110"/>
          </a:xfrm>
          <a:prstGeom prst="rect">
            <a:avLst/>
          </a:prstGeom>
          <a:noFill/>
        </p:spPr>
        <p:txBody>
          <a:bodyPr wrap="square">
            <a:spAutoFit/>
          </a:bodyPr>
          <a:lstStyle/>
          <a:p>
            <a:r>
              <a:rPr lang="en-US" sz="2000" dirty="0"/>
              <a:t>CLUE: KINDS OF MATERIALS INSERTING IN MICROSOFT WORD </a:t>
            </a:r>
          </a:p>
        </p:txBody>
      </p:sp>
      <p:sp>
        <p:nvSpPr>
          <p:cNvPr id="5" name="SHAPES">
            <a:extLst>
              <a:ext uri="{FF2B5EF4-FFF2-40B4-BE49-F238E27FC236}">
                <a16:creationId xmlns:a16="http://schemas.microsoft.com/office/drawing/2014/main" id="{04FDA3A8-2778-3CD9-56B4-BA0570727799}"/>
              </a:ext>
            </a:extLst>
          </p:cNvPr>
          <p:cNvSpPr txBox="1"/>
          <p:nvPr/>
        </p:nvSpPr>
        <p:spPr>
          <a:xfrm>
            <a:off x="864157" y="4167491"/>
            <a:ext cx="2451800" cy="707886"/>
          </a:xfrm>
          <a:prstGeom prst="rect">
            <a:avLst/>
          </a:prstGeom>
          <a:noFill/>
        </p:spPr>
        <p:txBody>
          <a:bodyPr wrap="square" rtlCol="0">
            <a:spAutoFit/>
          </a:bodyPr>
          <a:lstStyle/>
          <a:p>
            <a:r>
              <a:rPr lang="en-PH" sz="4000" b="1" u="sng" dirty="0">
                <a:latin typeface="Sagona Book" panose="02020503050505020204" pitchFamily="18" charset="0"/>
              </a:rPr>
              <a:t>B</a:t>
            </a:r>
            <a:r>
              <a:rPr lang="en-PH" sz="4000" b="1" dirty="0">
                <a:latin typeface="Sagona Book" panose="02020503050505020204" pitchFamily="18" charset="0"/>
              </a:rPr>
              <a:t>_ E_K</a:t>
            </a:r>
            <a:endParaRPr lang="en-PH" sz="4000" b="1" u="sng" dirty="0">
              <a:latin typeface="Sagona Book" panose="02020503050505020204" pitchFamily="18" charset="0"/>
            </a:endParaRPr>
          </a:p>
        </p:txBody>
      </p:sp>
      <p:sp>
        <p:nvSpPr>
          <p:cNvPr id="6" name="TextBox 5">
            <a:extLst>
              <a:ext uri="{FF2B5EF4-FFF2-40B4-BE49-F238E27FC236}">
                <a16:creationId xmlns:a16="http://schemas.microsoft.com/office/drawing/2014/main" id="{593DAEE5-8DF0-BAC8-E208-8DC368CBDEFD}"/>
              </a:ext>
            </a:extLst>
          </p:cNvPr>
          <p:cNvSpPr txBox="1"/>
          <p:nvPr/>
        </p:nvSpPr>
        <p:spPr>
          <a:xfrm>
            <a:off x="864157" y="5152688"/>
            <a:ext cx="214416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3600" b="1" dirty="0">
                <a:latin typeface="Sagona Book" panose="02020503050505020204" pitchFamily="18" charset="0"/>
              </a:rPr>
              <a:t>BREAK </a:t>
            </a:r>
            <a:endParaRPr lang="en-PH" sz="3600" b="1" dirty="0">
              <a:latin typeface="Sagona Book" panose="02020503050505020204" pitchFamily="18" charset="0"/>
            </a:endParaRPr>
          </a:p>
        </p:txBody>
      </p:sp>
      <p:sp>
        <p:nvSpPr>
          <p:cNvPr id="7" name="SHAPES">
            <a:extLst>
              <a:ext uri="{FF2B5EF4-FFF2-40B4-BE49-F238E27FC236}">
                <a16:creationId xmlns:a16="http://schemas.microsoft.com/office/drawing/2014/main" id="{EA2ADA30-12C6-23F6-D730-5FAF1BDF4C9C}"/>
              </a:ext>
            </a:extLst>
          </p:cNvPr>
          <p:cNvSpPr txBox="1"/>
          <p:nvPr/>
        </p:nvSpPr>
        <p:spPr>
          <a:xfrm>
            <a:off x="4411226" y="4228884"/>
            <a:ext cx="3027057" cy="707886"/>
          </a:xfrm>
          <a:prstGeom prst="rect">
            <a:avLst/>
          </a:prstGeom>
          <a:noFill/>
        </p:spPr>
        <p:txBody>
          <a:bodyPr wrap="square" rtlCol="0">
            <a:spAutoFit/>
          </a:bodyPr>
          <a:lstStyle/>
          <a:p>
            <a:r>
              <a:rPr lang="en-US" sz="4000" b="1" u="sng" dirty="0">
                <a:latin typeface="Sagona Book" panose="02020503050505020204" pitchFamily="18" charset="0"/>
              </a:rPr>
              <a:t>A</a:t>
            </a:r>
            <a:r>
              <a:rPr lang="en-PH" sz="4000" b="1" u="sng" dirty="0">
                <a:latin typeface="Sagona Book" panose="02020503050505020204" pitchFamily="18" charset="0"/>
              </a:rPr>
              <a:t> _ _ _Y_</a:t>
            </a:r>
          </a:p>
        </p:txBody>
      </p:sp>
      <p:sp>
        <p:nvSpPr>
          <p:cNvPr id="8" name="TextBox 7">
            <a:extLst>
              <a:ext uri="{FF2B5EF4-FFF2-40B4-BE49-F238E27FC236}">
                <a16:creationId xmlns:a16="http://schemas.microsoft.com/office/drawing/2014/main" id="{8F2EA97E-785A-1EA4-D2B8-8C8301B36272}"/>
              </a:ext>
            </a:extLst>
          </p:cNvPr>
          <p:cNvSpPr txBox="1"/>
          <p:nvPr/>
        </p:nvSpPr>
        <p:spPr>
          <a:xfrm>
            <a:off x="4411226" y="5216065"/>
            <a:ext cx="28560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3600" b="1" dirty="0">
                <a:latin typeface="Sagona Book" panose="02020503050505020204" pitchFamily="18" charset="0"/>
              </a:rPr>
              <a:t>ARR</a:t>
            </a:r>
            <a:r>
              <a:rPr lang="en-PH" sz="3600" b="1" dirty="0">
                <a:latin typeface="Sagona Book" panose="02020503050505020204" pitchFamily="18" charset="0"/>
              </a:rPr>
              <a:t>AYS</a:t>
            </a:r>
            <a:endParaRPr lang="en-US" sz="3600" b="1" dirty="0">
              <a:latin typeface="Sagona Book" panose="02020503050505020204" pitchFamily="18" charset="0"/>
            </a:endParaRPr>
          </a:p>
        </p:txBody>
      </p:sp>
      <p:sp>
        <p:nvSpPr>
          <p:cNvPr id="9" name="SHAPES">
            <a:extLst>
              <a:ext uri="{FF2B5EF4-FFF2-40B4-BE49-F238E27FC236}">
                <a16:creationId xmlns:a16="http://schemas.microsoft.com/office/drawing/2014/main" id="{23B284D5-9782-7CF6-6C45-FAAD5515E16C}"/>
              </a:ext>
            </a:extLst>
          </p:cNvPr>
          <p:cNvSpPr txBox="1"/>
          <p:nvPr/>
        </p:nvSpPr>
        <p:spPr>
          <a:xfrm rot="10800000" flipV="1">
            <a:off x="7998488" y="4335127"/>
            <a:ext cx="3372894" cy="707886"/>
          </a:xfrm>
          <a:prstGeom prst="rect">
            <a:avLst/>
          </a:prstGeom>
          <a:noFill/>
        </p:spPr>
        <p:txBody>
          <a:bodyPr wrap="square" rtlCol="0">
            <a:spAutoFit/>
          </a:bodyPr>
          <a:lstStyle/>
          <a:p>
            <a:r>
              <a:rPr lang="en-US" sz="4000" b="1" u="sng" dirty="0">
                <a:latin typeface="Sagona Book" panose="02020503050505020204" pitchFamily="18" charset="0"/>
              </a:rPr>
              <a:t>C _ _TI _ UE</a:t>
            </a:r>
            <a:endParaRPr lang="en-PH" sz="4000" b="1" u="sng" dirty="0">
              <a:latin typeface="Sagona Book" panose="02020503050505020204" pitchFamily="18" charset="0"/>
            </a:endParaRPr>
          </a:p>
        </p:txBody>
      </p:sp>
      <p:sp>
        <p:nvSpPr>
          <p:cNvPr id="10" name="TextBox 9">
            <a:extLst>
              <a:ext uri="{FF2B5EF4-FFF2-40B4-BE49-F238E27FC236}">
                <a16:creationId xmlns:a16="http://schemas.microsoft.com/office/drawing/2014/main" id="{6E03B8C8-A4BB-BC61-5304-A8E06EF71946}"/>
              </a:ext>
            </a:extLst>
          </p:cNvPr>
          <p:cNvSpPr txBox="1"/>
          <p:nvPr/>
        </p:nvSpPr>
        <p:spPr>
          <a:xfrm>
            <a:off x="8149737" y="5326147"/>
            <a:ext cx="302738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3600" b="1">
                <a:latin typeface="Sagona Book" panose="02020503050505020204" pitchFamily="18" charset="0"/>
              </a:rPr>
              <a:t>CONTINUE </a:t>
            </a:r>
            <a:endParaRPr lang="en-PH" sz="3600" b="1" dirty="0">
              <a:latin typeface="Sagona Book" panose="02020503050505020204" pitchFamily="18" charset="0"/>
            </a:endParaRPr>
          </a:p>
        </p:txBody>
      </p:sp>
      <p:pic>
        <p:nvPicPr>
          <p:cNvPr id="11" name="Picture 2" descr="java tutorial - Java break statement - By Microsoft Award MVP - tutorial  java - java programming - learn java - java basics - java for beginners -  Learn in 30sec | wikitechy">
            <a:extLst>
              <a:ext uri="{FF2B5EF4-FFF2-40B4-BE49-F238E27FC236}">
                <a16:creationId xmlns:a16="http://schemas.microsoft.com/office/drawing/2014/main" id="{CC87FE18-392C-5CEF-4BFC-02F85A521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 y="1705312"/>
            <a:ext cx="1879662" cy="1848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terable Interface in Java - Scaler Topics">
            <a:extLst>
              <a:ext uri="{FF2B5EF4-FFF2-40B4-BE49-F238E27FC236}">
                <a16:creationId xmlns:a16="http://schemas.microsoft.com/office/drawing/2014/main" id="{F32D7629-B861-1FE4-DF76-3BFEA781D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225" y="1798571"/>
            <a:ext cx="3027058" cy="21592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Java Loops | CodesDope">
            <a:extLst>
              <a:ext uri="{FF2B5EF4-FFF2-40B4-BE49-F238E27FC236}">
                <a16:creationId xmlns:a16="http://schemas.microsoft.com/office/drawing/2014/main" id="{FCB26574-1F29-C996-CD72-19687342C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737" y="1812870"/>
            <a:ext cx="24574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5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06D2A9-FA3A-2023-A124-C2A5E48DF1B0}"/>
              </a:ext>
            </a:extLst>
          </p:cNvPr>
          <p:cNvSpPr txBox="1"/>
          <p:nvPr/>
        </p:nvSpPr>
        <p:spPr>
          <a:xfrm>
            <a:off x="1034980" y="572757"/>
            <a:ext cx="10631156" cy="6001643"/>
          </a:xfrm>
          <a:prstGeom prst="rect">
            <a:avLst/>
          </a:prstGeom>
          <a:noFill/>
        </p:spPr>
        <p:txBody>
          <a:bodyPr wrap="square">
            <a:spAutoFit/>
          </a:bodyPr>
          <a:lstStyle/>
          <a:p>
            <a:r>
              <a:rPr lang="en-US" sz="2400" dirty="0">
                <a:latin typeface="Arial Black" panose="020B0A04020102020204" pitchFamily="34" charset="0"/>
              </a:rPr>
              <a:t>Return Values</a:t>
            </a:r>
          </a:p>
          <a:p>
            <a:pPr marL="342900" indent="-342900">
              <a:buFont typeface="Wingdings" panose="05000000000000000000" pitchFamily="2" charset="2"/>
              <a:buChar char="§"/>
            </a:pPr>
            <a:r>
              <a:rPr lang="en-US" sz="2400" dirty="0"/>
              <a:t>The void keyword, used in the examples above, indicates that the method should not return a value. If you want the method to return a value, you can use a primitive data type (such as int, char, etc.) instead of void, and use the return keyword inside the method:</a:t>
            </a:r>
          </a:p>
          <a:p>
            <a:endParaRPr lang="en-US" sz="2400" dirty="0"/>
          </a:p>
          <a:p>
            <a:r>
              <a:rPr lang="en-US" sz="2400" dirty="0"/>
              <a:t>Example</a:t>
            </a:r>
          </a:p>
          <a:p>
            <a:r>
              <a:rPr lang="en-US" sz="2400" dirty="0"/>
              <a:t>public class Main {</a:t>
            </a:r>
          </a:p>
          <a:p>
            <a:r>
              <a:rPr lang="en-US" sz="2400" dirty="0"/>
              <a:t>  static int </a:t>
            </a:r>
            <a:r>
              <a:rPr lang="en-US" sz="2400" dirty="0" err="1"/>
              <a:t>myMethod</a:t>
            </a:r>
            <a:r>
              <a:rPr lang="en-US" sz="2400" dirty="0"/>
              <a:t>(int x) {</a:t>
            </a:r>
          </a:p>
          <a:p>
            <a:r>
              <a:rPr lang="en-US" sz="2400" dirty="0"/>
              <a:t>    return 5 + x;</a:t>
            </a:r>
          </a:p>
          <a:p>
            <a:r>
              <a:rPr lang="en-US" sz="2400" dirty="0"/>
              <a:t>  }</a:t>
            </a:r>
          </a:p>
          <a:p>
            <a:endParaRPr lang="en-US" sz="2400" dirty="0"/>
          </a:p>
          <a:p>
            <a:r>
              <a:rPr lang="en-US" sz="2400" dirty="0"/>
              <a:t>  public static void main(String[] </a:t>
            </a:r>
            <a:r>
              <a:rPr lang="en-US" sz="2400" dirty="0" err="1"/>
              <a:t>args</a:t>
            </a:r>
            <a:r>
              <a:rPr lang="en-US" sz="2400" dirty="0"/>
              <a:t>) {</a:t>
            </a:r>
          </a:p>
          <a:p>
            <a:r>
              <a:rPr lang="en-US" sz="2400" dirty="0"/>
              <a:t>    </a:t>
            </a:r>
            <a:r>
              <a:rPr lang="en-US" sz="2400" dirty="0" err="1"/>
              <a:t>System.out.println</a:t>
            </a:r>
            <a:r>
              <a:rPr lang="en-US" sz="2400" dirty="0"/>
              <a:t>(</a:t>
            </a:r>
            <a:r>
              <a:rPr lang="en-US" sz="2400" dirty="0" err="1"/>
              <a:t>myMethod</a:t>
            </a:r>
            <a:r>
              <a:rPr lang="en-US" sz="2400" dirty="0"/>
              <a:t>(3));</a:t>
            </a:r>
          </a:p>
          <a:p>
            <a:r>
              <a:rPr lang="en-US" sz="2400" dirty="0"/>
              <a:t>  }</a:t>
            </a:r>
          </a:p>
          <a:p>
            <a:r>
              <a:rPr lang="en-US" sz="2400" dirty="0"/>
              <a:t>}</a:t>
            </a:r>
            <a:endParaRPr lang="en-PH" sz="2400" dirty="0"/>
          </a:p>
        </p:txBody>
      </p:sp>
    </p:spTree>
    <p:extLst>
      <p:ext uri="{BB962C8B-B14F-4D97-AF65-F5344CB8AC3E}">
        <p14:creationId xmlns:p14="http://schemas.microsoft.com/office/powerpoint/2010/main" val="3282686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BFDA66-CCDB-E542-BF3E-2E6A19BD2465}"/>
              </a:ext>
            </a:extLst>
          </p:cNvPr>
          <p:cNvSpPr txBox="1"/>
          <p:nvPr/>
        </p:nvSpPr>
        <p:spPr>
          <a:xfrm>
            <a:off x="994787" y="964643"/>
            <a:ext cx="4160017" cy="4524315"/>
          </a:xfrm>
          <a:prstGeom prst="rect">
            <a:avLst/>
          </a:prstGeom>
          <a:noFill/>
        </p:spPr>
        <p:txBody>
          <a:bodyPr wrap="square">
            <a:spAutoFit/>
          </a:bodyPr>
          <a:lstStyle/>
          <a:p>
            <a:r>
              <a:rPr lang="en-PH" sz="2400" dirty="0"/>
              <a:t>public class Main {</a:t>
            </a:r>
          </a:p>
          <a:p>
            <a:r>
              <a:rPr lang="en-PH" sz="2400" dirty="0"/>
              <a:t>  static int </a:t>
            </a:r>
            <a:r>
              <a:rPr lang="en-PH" sz="2400" dirty="0" err="1"/>
              <a:t>myMethod</a:t>
            </a:r>
            <a:r>
              <a:rPr lang="en-PH" sz="2400" dirty="0"/>
              <a:t>(int x) {</a:t>
            </a:r>
          </a:p>
          <a:p>
            <a:r>
              <a:rPr lang="en-PH" sz="2400" dirty="0"/>
              <a:t>    return 5 + x;</a:t>
            </a:r>
          </a:p>
          <a:p>
            <a:r>
              <a:rPr lang="en-PH" sz="2400" dirty="0"/>
              <a:t>  }</a:t>
            </a:r>
          </a:p>
          <a:p>
            <a:endParaRPr lang="en-PH" sz="2400" dirty="0"/>
          </a:p>
          <a:p>
            <a:r>
              <a:rPr lang="en-PH" sz="2400" dirty="0"/>
              <a:t>  public static void main(String[] </a:t>
            </a:r>
            <a:r>
              <a:rPr lang="en-PH" sz="2400" dirty="0" err="1"/>
              <a:t>args</a:t>
            </a:r>
            <a:r>
              <a:rPr lang="en-PH" sz="2400" dirty="0"/>
              <a:t>) {</a:t>
            </a:r>
          </a:p>
          <a:p>
            <a:r>
              <a:rPr lang="en-PH" sz="2400" dirty="0"/>
              <a:t>    </a:t>
            </a:r>
            <a:r>
              <a:rPr lang="en-PH" sz="2400" dirty="0" err="1"/>
              <a:t>System.out.println</a:t>
            </a:r>
            <a:r>
              <a:rPr lang="en-PH" sz="2400" dirty="0"/>
              <a:t>(</a:t>
            </a:r>
            <a:r>
              <a:rPr lang="en-PH" sz="2400" dirty="0" err="1"/>
              <a:t>myMethod</a:t>
            </a:r>
            <a:r>
              <a:rPr lang="en-PH" sz="2400" dirty="0"/>
              <a:t>(3));</a:t>
            </a:r>
          </a:p>
          <a:p>
            <a:r>
              <a:rPr lang="en-PH" sz="2400" dirty="0"/>
              <a:t>  }</a:t>
            </a:r>
          </a:p>
          <a:p>
            <a:r>
              <a:rPr lang="en-PH" sz="2400" dirty="0"/>
              <a:t>}</a:t>
            </a:r>
          </a:p>
        </p:txBody>
      </p:sp>
      <p:sp>
        <p:nvSpPr>
          <p:cNvPr id="5" name="TextBox 4">
            <a:extLst>
              <a:ext uri="{FF2B5EF4-FFF2-40B4-BE49-F238E27FC236}">
                <a16:creationId xmlns:a16="http://schemas.microsoft.com/office/drawing/2014/main" id="{8E780DC2-8E5A-D1EB-22A4-0BF452998BCF}"/>
              </a:ext>
            </a:extLst>
          </p:cNvPr>
          <p:cNvSpPr txBox="1"/>
          <p:nvPr/>
        </p:nvSpPr>
        <p:spPr>
          <a:xfrm>
            <a:off x="8752113" y="1698171"/>
            <a:ext cx="2250832" cy="738664"/>
          </a:xfrm>
          <a:prstGeom prst="rect">
            <a:avLst/>
          </a:prstGeom>
          <a:noFill/>
        </p:spPr>
        <p:txBody>
          <a:bodyPr wrap="square">
            <a:spAutoFit/>
          </a:bodyPr>
          <a:lstStyle/>
          <a:p>
            <a:r>
              <a:rPr lang="en-PH" dirty="0">
                <a:latin typeface="Arial Black" panose="020B0A04020102020204" pitchFamily="34" charset="0"/>
              </a:rPr>
              <a:t>OUTPUT </a:t>
            </a:r>
          </a:p>
          <a:p>
            <a:r>
              <a:rPr lang="en-PH" sz="2400" dirty="0"/>
              <a:t>//8 ( 5 + 3 )</a:t>
            </a:r>
          </a:p>
        </p:txBody>
      </p:sp>
      <p:sp>
        <p:nvSpPr>
          <p:cNvPr id="7" name="TextBox 6">
            <a:extLst>
              <a:ext uri="{FF2B5EF4-FFF2-40B4-BE49-F238E27FC236}">
                <a16:creationId xmlns:a16="http://schemas.microsoft.com/office/drawing/2014/main" id="{86B41F5F-42F2-872B-D43A-8FFCC8E281F4}"/>
              </a:ext>
            </a:extLst>
          </p:cNvPr>
          <p:cNvSpPr txBox="1"/>
          <p:nvPr/>
        </p:nvSpPr>
        <p:spPr>
          <a:xfrm>
            <a:off x="7455877" y="4816507"/>
            <a:ext cx="2471894" cy="923330"/>
          </a:xfrm>
          <a:prstGeom prst="rect">
            <a:avLst/>
          </a:prstGeom>
          <a:noFill/>
        </p:spPr>
        <p:txBody>
          <a:bodyPr wrap="square">
            <a:spAutoFit/>
          </a:bodyPr>
          <a:lstStyle/>
          <a:p>
            <a:r>
              <a:rPr lang="en-US" dirty="0"/>
              <a:t>This example returns the sum of a method's two parameters:</a:t>
            </a:r>
            <a:endParaRPr lang="en-PH" dirty="0"/>
          </a:p>
        </p:txBody>
      </p:sp>
    </p:spTree>
    <p:extLst>
      <p:ext uri="{BB962C8B-B14F-4D97-AF65-F5344CB8AC3E}">
        <p14:creationId xmlns:p14="http://schemas.microsoft.com/office/powerpoint/2010/main" val="3407414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4661AD-0670-80F9-F3EC-62D6675122E0}"/>
              </a:ext>
            </a:extLst>
          </p:cNvPr>
          <p:cNvSpPr txBox="1"/>
          <p:nvPr/>
        </p:nvSpPr>
        <p:spPr>
          <a:xfrm>
            <a:off x="964643" y="1075174"/>
            <a:ext cx="5131358" cy="3847207"/>
          </a:xfrm>
          <a:prstGeom prst="rect">
            <a:avLst/>
          </a:prstGeom>
          <a:noFill/>
        </p:spPr>
        <p:txBody>
          <a:bodyPr wrap="square">
            <a:spAutoFit/>
          </a:bodyPr>
          <a:lstStyle/>
          <a:p>
            <a:r>
              <a:rPr lang="en-PH" sz="2400" dirty="0">
                <a:latin typeface="Arial Black" panose="020B0A04020102020204" pitchFamily="34" charset="0"/>
              </a:rPr>
              <a:t>Example </a:t>
            </a:r>
          </a:p>
          <a:p>
            <a:r>
              <a:rPr lang="en-PH" sz="2400" dirty="0"/>
              <a:t>public class Main {</a:t>
            </a:r>
          </a:p>
          <a:p>
            <a:r>
              <a:rPr lang="en-PH" sz="2400" dirty="0"/>
              <a:t>  static int </a:t>
            </a:r>
            <a:r>
              <a:rPr lang="en-PH" sz="2400" dirty="0" err="1"/>
              <a:t>myMethod</a:t>
            </a:r>
            <a:r>
              <a:rPr lang="en-PH" sz="2400" dirty="0"/>
              <a:t>(int x, int y) {</a:t>
            </a:r>
          </a:p>
          <a:p>
            <a:r>
              <a:rPr lang="en-PH" sz="2400" dirty="0"/>
              <a:t>    return x + y;</a:t>
            </a:r>
          </a:p>
          <a:p>
            <a:r>
              <a:rPr lang="en-PH" sz="2400" dirty="0"/>
              <a:t>  }</a:t>
            </a:r>
          </a:p>
          <a:p>
            <a:endParaRPr lang="en-PH" sz="2400" dirty="0"/>
          </a:p>
          <a:p>
            <a:r>
              <a:rPr lang="en-PH" sz="2400" dirty="0"/>
              <a:t>  public static void main(String[] </a:t>
            </a:r>
            <a:r>
              <a:rPr lang="en-PH" sz="2400" dirty="0" err="1"/>
              <a:t>args</a:t>
            </a:r>
            <a:r>
              <a:rPr lang="en-PH" sz="2400" dirty="0"/>
              <a:t>) {</a:t>
            </a:r>
          </a:p>
          <a:p>
            <a:r>
              <a:rPr lang="en-PH" sz="2400" dirty="0"/>
              <a:t>    </a:t>
            </a:r>
            <a:r>
              <a:rPr lang="en-PH" sz="2400" dirty="0" err="1"/>
              <a:t>System.out.println</a:t>
            </a:r>
            <a:r>
              <a:rPr lang="en-PH" sz="2400" dirty="0"/>
              <a:t>(</a:t>
            </a:r>
            <a:r>
              <a:rPr lang="en-PH" sz="2400" dirty="0" err="1"/>
              <a:t>myMethod</a:t>
            </a:r>
            <a:r>
              <a:rPr lang="en-PH" sz="2400" dirty="0"/>
              <a:t>(5, 3));</a:t>
            </a:r>
          </a:p>
          <a:p>
            <a:r>
              <a:rPr lang="en-PH" sz="2400" dirty="0"/>
              <a:t>  }</a:t>
            </a:r>
          </a:p>
          <a:p>
            <a:r>
              <a:rPr lang="en-PH" sz="2800" dirty="0"/>
              <a:t>}</a:t>
            </a:r>
          </a:p>
        </p:txBody>
      </p:sp>
      <p:sp>
        <p:nvSpPr>
          <p:cNvPr id="5" name="TextBox 4">
            <a:extLst>
              <a:ext uri="{FF2B5EF4-FFF2-40B4-BE49-F238E27FC236}">
                <a16:creationId xmlns:a16="http://schemas.microsoft.com/office/drawing/2014/main" id="{B8DC40FA-D4E4-A81F-EDAD-9F5105A7B9E6}"/>
              </a:ext>
            </a:extLst>
          </p:cNvPr>
          <p:cNvSpPr txBox="1"/>
          <p:nvPr/>
        </p:nvSpPr>
        <p:spPr>
          <a:xfrm>
            <a:off x="7475974" y="1075174"/>
            <a:ext cx="3315956" cy="523220"/>
          </a:xfrm>
          <a:prstGeom prst="rect">
            <a:avLst/>
          </a:prstGeom>
          <a:noFill/>
        </p:spPr>
        <p:txBody>
          <a:bodyPr wrap="square">
            <a:spAutoFit/>
          </a:bodyPr>
          <a:lstStyle/>
          <a:p>
            <a:r>
              <a:rPr lang="en-PH" sz="2400" dirty="0"/>
              <a:t>// </a:t>
            </a:r>
            <a:r>
              <a:rPr lang="en-PH" sz="2800" dirty="0">
                <a:latin typeface="Arial Black" panose="020B0A04020102020204" pitchFamily="34" charset="0"/>
              </a:rPr>
              <a:t>Outputs</a:t>
            </a:r>
            <a:r>
              <a:rPr lang="en-PH" sz="2400" dirty="0"/>
              <a:t> 8 (5 + 3)</a:t>
            </a:r>
          </a:p>
        </p:txBody>
      </p:sp>
      <p:sp>
        <p:nvSpPr>
          <p:cNvPr id="7" name="TextBox 6">
            <a:extLst>
              <a:ext uri="{FF2B5EF4-FFF2-40B4-BE49-F238E27FC236}">
                <a16:creationId xmlns:a16="http://schemas.microsoft.com/office/drawing/2014/main" id="{B98DB335-DF57-6833-70A6-0D3E099BFC0F}"/>
              </a:ext>
            </a:extLst>
          </p:cNvPr>
          <p:cNvSpPr txBox="1"/>
          <p:nvPr/>
        </p:nvSpPr>
        <p:spPr>
          <a:xfrm>
            <a:off x="6621864" y="3508455"/>
            <a:ext cx="3727938" cy="2246769"/>
          </a:xfrm>
          <a:prstGeom prst="rect">
            <a:avLst/>
          </a:prstGeom>
          <a:noFill/>
        </p:spPr>
        <p:txBody>
          <a:bodyPr wrap="square">
            <a:spAutoFit/>
          </a:bodyPr>
          <a:lstStyle/>
          <a:p>
            <a:pPr marL="457200" indent="-457200">
              <a:buFont typeface="Wingdings" panose="05000000000000000000" pitchFamily="2" charset="2"/>
              <a:buChar char="§"/>
            </a:pPr>
            <a:r>
              <a:rPr lang="en-US" sz="2800" dirty="0"/>
              <a:t>You can also store the result in a variable (recommended, as it is easier to read and maintain):</a:t>
            </a:r>
            <a:endParaRPr lang="en-PH" sz="2800" dirty="0"/>
          </a:p>
        </p:txBody>
      </p:sp>
    </p:spTree>
    <p:extLst>
      <p:ext uri="{BB962C8B-B14F-4D97-AF65-F5344CB8AC3E}">
        <p14:creationId xmlns:p14="http://schemas.microsoft.com/office/powerpoint/2010/main" val="2240421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87581D-F969-1DB5-930D-DC49B2FE49BA}"/>
              </a:ext>
            </a:extLst>
          </p:cNvPr>
          <p:cNvSpPr txBox="1"/>
          <p:nvPr/>
        </p:nvSpPr>
        <p:spPr>
          <a:xfrm>
            <a:off x="984738" y="783771"/>
            <a:ext cx="9817240" cy="4832092"/>
          </a:xfrm>
          <a:prstGeom prst="rect">
            <a:avLst/>
          </a:prstGeom>
          <a:noFill/>
        </p:spPr>
        <p:txBody>
          <a:bodyPr wrap="square">
            <a:spAutoFit/>
          </a:bodyPr>
          <a:lstStyle/>
          <a:p>
            <a:r>
              <a:rPr lang="en-US" sz="2800" dirty="0">
                <a:latin typeface="Arial Black" panose="020B0A04020102020204" pitchFamily="34" charset="0"/>
              </a:rPr>
              <a:t>Overloading</a:t>
            </a:r>
          </a:p>
          <a:p>
            <a:pPr marL="457200" indent="-457200">
              <a:buFont typeface="Wingdings" panose="05000000000000000000" pitchFamily="2" charset="2"/>
              <a:buChar char="§"/>
            </a:pPr>
            <a:r>
              <a:rPr lang="en-US" sz="2800" dirty="0"/>
              <a:t>Method overloading, multiple methods can have the same name with different parameters:</a:t>
            </a:r>
          </a:p>
          <a:p>
            <a:endParaRPr lang="en-US" sz="2800" dirty="0"/>
          </a:p>
          <a:p>
            <a:r>
              <a:rPr lang="en-US" sz="2800" dirty="0"/>
              <a:t>Example</a:t>
            </a:r>
          </a:p>
          <a:p>
            <a:r>
              <a:rPr lang="en-US" sz="2800" dirty="0"/>
              <a:t>int </a:t>
            </a:r>
            <a:r>
              <a:rPr lang="en-US" sz="2800" dirty="0" err="1">
                <a:solidFill>
                  <a:srgbClr val="FF0000"/>
                </a:solidFill>
              </a:rPr>
              <a:t>myMethod</a:t>
            </a:r>
            <a:r>
              <a:rPr lang="en-US" sz="2800" dirty="0"/>
              <a:t>(int x)</a:t>
            </a:r>
          </a:p>
          <a:p>
            <a:r>
              <a:rPr lang="en-US" sz="2800" dirty="0"/>
              <a:t>float </a:t>
            </a:r>
            <a:r>
              <a:rPr lang="en-US" sz="2800" dirty="0" err="1">
                <a:solidFill>
                  <a:srgbClr val="FF0000"/>
                </a:solidFill>
              </a:rPr>
              <a:t>myMethod</a:t>
            </a:r>
            <a:r>
              <a:rPr lang="en-US" sz="2800" dirty="0"/>
              <a:t>(float x)</a:t>
            </a:r>
          </a:p>
          <a:p>
            <a:r>
              <a:rPr lang="en-US" sz="2800" dirty="0"/>
              <a:t>double</a:t>
            </a:r>
            <a:r>
              <a:rPr lang="en-US" sz="2800" dirty="0">
                <a:solidFill>
                  <a:srgbClr val="FF0000"/>
                </a:solidFill>
              </a:rPr>
              <a:t> </a:t>
            </a:r>
            <a:r>
              <a:rPr lang="en-US" sz="2800" dirty="0" err="1">
                <a:solidFill>
                  <a:srgbClr val="FF0000"/>
                </a:solidFill>
              </a:rPr>
              <a:t>myMethod</a:t>
            </a:r>
            <a:r>
              <a:rPr lang="en-US" sz="2800" dirty="0"/>
              <a:t>(double x, double y)</a:t>
            </a:r>
          </a:p>
          <a:p>
            <a:endParaRPr lang="en-US" sz="2800" dirty="0"/>
          </a:p>
          <a:p>
            <a:pPr marL="457200" indent="-457200">
              <a:buFont typeface="Wingdings" panose="05000000000000000000" pitchFamily="2" charset="2"/>
              <a:buChar char="§"/>
            </a:pPr>
            <a:r>
              <a:rPr lang="en-US" sz="2800" dirty="0"/>
              <a:t>Consider the following example, which has two methods that add numbers of different type:</a:t>
            </a:r>
            <a:endParaRPr lang="en-PH" sz="2800" dirty="0"/>
          </a:p>
        </p:txBody>
      </p:sp>
    </p:spTree>
    <p:extLst>
      <p:ext uri="{BB962C8B-B14F-4D97-AF65-F5344CB8AC3E}">
        <p14:creationId xmlns:p14="http://schemas.microsoft.com/office/powerpoint/2010/main" val="114335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BB7456-7D69-10D2-5835-E80DCF333385}"/>
              </a:ext>
            </a:extLst>
          </p:cNvPr>
          <p:cNvSpPr txBox="1"/>
          <p:nvPr/>
        </p:nvSpPr>
        <p:spPr>
          <a:xfrm>
            <a:off x="934497" y="673240"/>
            <a:ext cx="10319657" cy="5632311"/>
          </a:xfrm>
          <a:prstGeom prst="rect">
            <a:avLst/>
          </a:prstGeom>
          <a:noFill/>
        </p:spPr>
        <p:txBody>
          <a:bodyPr wrap="square">
            <a:spAutoFit/>
          </a:bodyPr>
          <a:lstStyle/>
          <a:p>
            <a:r>
              <a:rPr lang="en-PH" sz="2400" dirty="0">
                <a:latin typeface="Arial Black" panose="020B0A04020102020204" pitchFamily="34" charset="0"/>
              </a:rPr>
              <a:t>Example</a:t>
            </a:r>
          </a:p>
          <a:p>
            <a:r>
              <a:rPr lang="en-PH" sz="2400" dirty="0"/>
              <a:t>static int </a:t>
            </a:r>
            <a:r>
              <a:rPr lang="en-PH" sz="2400" dirty="0" err="1"/>
              <a:t>plusMethodInt</a:t>
            </a:r>
            <a:r>
              <a:rPr lang="en-PH" sz="2400" dirty="0"/>
              <a:t>(int x, int y) {</a:t>
            </a:r>
          </a:p>
          <a:p>
            <a:r>
              <a:rPr lang="en-PH" sz="2400" dirty="0"/>
              <a:t>  return x + y;</a:t>
            </a:r>
          </a:p>
          <a:p>
            <a:r>
              <a:rPr lang="en-PH" sz="2400" dirty="0"/>
              <a:t>}</a:t>
            </a:r>
          </a:p>
          <a:p>
            <a:endParaRPr lang="en-PH" sz="2400" dirty="0"/>
          </a:p>
          <a:p>
            <a:r>
              <a:rPr lang="en-PH" sz="2400" dirty="0"/>
              <a:t>static double </a:t>
            </a:r>
            <a:r>
              <a:rPr lang="en-PH" sz="2400" dirty="0" err="1"/>
              <a:t>plusMethodDouble</a:t>
            </a:r>
            <a:r>
              <a:rPr lang="en-PH" sz="2400" dirty="0"/>
              <a:t>(double x, double y) {</a:t>
            </a:r>
          </a:p>
          <a:p>
            <a:r>
              <a:rPr lang="en-PH" sz="2400" dirty="0"/>
              <a:t>  return x + y;</a:t>
            </a:r>
          </a:p>
          <a:p>
            <a:r>
              <a:rPr lang="en-PH" sz="2400" dirty="0"/>
              <a:t>}</a:t>
            </a:r>
          </a:p>
          <a:p>
            <a:endParaRPr lang="en-PH" sz="2400" dirty="0"/>
          </a:p>
          <a:p>
            <a:r>
              <a:rPr lang="en-PH" sz="2400" dirty="0"/>
              <a:t>public static void main(String[] </a:t>
            </a:r>
            <a:r>
              <a:rPr lang="en-PH" sz="2400" dirty="0" err="1"/>
              <a:t>args</a:t>
            </a:r>
            <a:r>
              <a:rPr lang="en-PH" sz="2400" dirty="0"/>
              <a:t>) {</a:t>
            </a:r>
          </a:p>
          <a:p>
            <a:r>
              <a:rPr lang="en-PH" sz="2400" dirty="0"/>
              <a:t>  int myNum1 = </a:t>
            </a:r>
            <a:r>
              <a:rPr lang="en-PH" sz="2400" dirty="0" err="1"/>
              <a:t>plusMethodInt</a:t>
            </a:r>
            <a:r>
              <a:rPr lang="en-PH" sz="2400" dirty="0"/>
              <a:t>(8, 5);</a:t>
            </a:r>
          </a:p>
          <a:p>
            <a:r>
              <a:rPr lang="en-PH" sz="2400" dirty="0"/>
              <a:t>  double myNum2 = </a:t>
            </a:r>
            <a:r>
              <a:rPr lang="en-PH" sz="2400" dirty="0" err="1"/>
              <a:t>plusMethodDouble</a:t>
            </a:r>
            <a:r>
              <a:rPr lang="en-PH" sz="2400" dirty="0"/>
              <a:t>(4.3, 6.26);</a:t>
            </a:r>
          </a:p>
          <a:p>
            <a:r>
              <a:rPr lang="en-PH" sz="2400" dirty="0"/>
              <a:t>  </a:t>
            </a:r>
            <a:r>
              <a:rPr lang="en-PH" sz="2400" dirty="0" err="1"/>
              <a:t>System.out.println</a:t>
            </a:r>
            <a:r>
              <a:rPr lang="en-PH" sz="2400" dirty="0"/>
              <a:t>("int: " + myNum1);</a:t>
            </a:r>
          </a:p>
          <a:p>
            <a:r>
              <a:rPr lang="en-PH" sz="2400" dirty="0"/>
              <a:t>  </a:t>
            </a:r>
            <a:r>
              <a:rPr lang="en-PH" sz="2400" dirty="0" err="1"/>
              <a:t>System.out.println</a:t>
            </a:r>
            <a:r>
              <a:rPr lang="en-PH" sz="2400" dirty="0"/>
              <a:t>("double: " + myNum2);</a:t>
            </a:r>
          </a:p>
          <a:p>
            <a:r>
              <a:rPr lang="en-PH" sz="2400" dirty="0"/>
              <a:t>}</a:t>
            </a:r>
          </a:p>
        </p:txBody>
      </p:sp>
    </p:spTree>
    <p:extLst>
      <p:ext uri="{BB962C8B-B14F-4D97-AF65-F5344CB8AC3E}">
        <p14:creationId xmlns:p14="http://schemas.microsoft.com/office/powerpoint/2010/main" val="844631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9FA4A0-1EEA-F38C-AC0F-C3E44FFD7B76}"/>
              </a:ext>
            </a:extLst>
          </p:cNvPr>
          <p:cNvSpPr txBox="1"/>
          <p:nvPr/>
        </p:nvSpPr>
        <p:spPr>
          <a:xfrm>
            <a:off x="703386" y="1"/>
            <a:ext cx="5392616" cy="7250316"/>
          </a:xfrm>
          <a:prstGeom prst="rect">
            <a:avLst/>
          </a:prstGeom>
          <a:noFill/>
        </p:spPr>
        <p:txBody>
          <a:bodyPr wrap="square">
            <a:spAutoFit/>
          </a:bodyPr>
          <a:lstStyle/>
          <a:p>
            <a:r>
              <a:rPr lang="en-PH" sz="2400" dirty="0"/>
              <a:t>public class Main {</a:t>
            </a:r>
          </a:p>
          <a:p>
            <a:r>
              <a:rPr lang="en-PH" sz="2400" dirty="0"/>
              <a:t>  static int </a:t>
            </a:r>
            <a:r>
              <a:rPr lang="en-PH" sz="2400" dirty="0" err="1"/>
              <a:t>plusMethodInt</a:t>
            </a:r>
            <a:r>
              <a:rPr lang="en-PH" sz="2400" dirty="0"/>
              <a:t>(int x, int y) {</a:t>
            </a:r>
          </a:p>
          <a:p>
            <a:r>
              <a:rPr lang="en-PH" sz="2400" dirty="0"/>
              <a:t>    return x + y;</a:t>
            </a:r>
          </a:p>
          <a:p>
            <a:r>
              <a:rPr lang="en-PH" sz="2400" dirty="0"/>
              <a:t>  }</a:t>
            </a:r>
          </a:p>
          <a:p>
            <a:r>
              <a:rPr lang="en-PH" sz="2400" dirty="0"/>
              <a:t>  </a:t>
            </a:r>
          </a:p>
          <a:p>
            <a:r>
              <a:rPr lang="en-PH" sz="2400" dirty="0"/>
              <a:t>  static double </a:t>
            </a:r>
            <a:r>
              <a:rPr lang="en-PH" sz="2400" dirty="0" err="1"/>
              <a:t>plusMethodDouble</a:t>
            </a:r>
            <a:r>
              <a:rPr lang="en-PH" sz="2400" dirty="0"/>
              <a:t>(double x, double y) {</a:t>
            </a:r>
          </a:p>
          <a:p>
            <a:r>
              <a:rPr lang="en-PH" sz="2400" dirty="0"/>
              <a:t>    return x + y;</a:t>
            </a:r>
          </a:p>
          <a:p>
            <a:r>
              <a:rPr lang="en-PH" sz="2400" dirty="0"/>
              <a:t>  }</a:t>
            </a:r>
          </a:p>
          <a:p>
            <a:r>
              <a:rPr lang="en-PH" sz="2400" dirty="0"/>
              <a:t>  </a:t>
            </a:r>
          </a:p>
          <a:p>
            <a:r>
              <a:rPr lang="en-PH" sz="2400" dirty="0"/>
              <a:t>  public static void main(String[] </a:t>
            </a:r>
            <a:r>
              <a:rPr lang="en-PH" sz="2400" dirty="0" err="1"/>
              <a:t>args</a:t>
            </a:r>
            <a:r>
              <a:rPr lang="en-PH" sz="2400" dirty="0"/>
              <a:t>) {</a:t>
            </a:r>
          </a:p>
          <a:p>
            <a:r>
              <a:rPr lang="en-PH" sz="2400" dirty="0"/>
              <a:t>    int myNum1 = </a:t>
            </a:r>
            <a:r>
              <a:rPr lang="en-PH" sz="2400" dirty="0" err="1"/>
              <a:t>plusMethodInt</a:t>
            </a:r>
            <a:r>
              <a:rPr lang="en-PH" sz="2400" dirty="0"/>
              <a:t>(8, 5);</a:t>
            </a:r>
          </a:p>
          <a:p>
            <a:r>
              <a:rPr lang="en-PH" sz="2400" dirty="0"/>
              <a:t>    double myNum2 = </a:t>
            </a:r>
            <a:r>
              <a:rPr lang="en-PH" sz="2400" dirty="0" err="1"/>
              <a:t>plusMethodDouble</a:t>
            </a:r>
            <a:r>
              <a:rPr lang="en-PH" sz="2400" dirty="0"/>
              <a:t>(4.3, 6.26);</a:t>
            </a:r>
          </a:p>
          <a:p>
            <a:r>
              <a:rPr lang="en-PH" sz="2400" dirty="0"/>
              <a:t>    </a:t>
            </a:r>
            <a:r>
              <a:rPr lang="en-PH" sz="2400" dirty="0" err="1"/>
              <a:t>System.out.println</a:t>
            </a:r>
            <a:r>
              <a:rPr lang="en-PH" sz="2400" dirty="0"/>
              <a:t>("int: " + myNum1);</a:t>
            </a:r>
          </a:p>
          <a:p>
            <a:r>
              <a:rPr lang="en-PH" sz="2400" dirty="0"/>
              <a:t>    </a:t>
            </a:r>
            <a:r>
              <a:rPr lang="en-PH" sz="2400" dirty="0" err="1"/>
              <a:t>System.out.println</a:t>
            </a:r>
            <a:r>
              <a:rPr lang="en-PH" sz="2400" dirty="0"/>
              <a:t>("double: " + myNum2);</a:t>
            </a:r>
          </a:p>
          <a:p>
            <a:r>
              <a:rPr lang="en-PH" sz="2400" dirty="0"/>
              <a:t>  }</a:t>
            </a:r>
          </a:p>
          <a:p>
            <a:r>
              <a:rPr lang="en-PH" sz="2400" dirty="0"/>
              <a:t>}</a:t>
            </a:r>
          </a:p>
        </p:txBody>
      </p:sp>
      <p:sp>
        <p:nvSpPr>
          <p:cNvPr id="5" name="TextBox 4">
            <a:extLst>
              <a:ext uri="{FF2B5EF4-FFF2-40B4-BE49-F238E27FC236}">
                <a16:creationId xmlns:a16="http://schemas.microsoft.com/office/drawing/2014/main" id="{0D277614-346A-A916-EF81-1911829D20B3}"/>
              </a:ext>
            </a:extLst>
          </p:cNvPr>
          <p:cNvSpPr txBox="1"/>
          <p:nvPr/>
        </p:nvSpPr>
        <p:spPr>
          <a:xfrm>
            <a:off x="7998488" y="924448"/>
            <a:ext cx="2291024" cy="1292662"/>
          </a:xfrm>
          <a:prstGeom prst="rect">
            <a:avLst/>
          </a:prstGeom>
          <a:noFill/>
        </p:spPr>
        <p:txBody>
          <a:bodyPr wrap="square">
            <a:spAutoFit/>
          </a:bodyPr>
          <a:lstStyle/>
          <a:p>
            <a:r>
              <a:rPr lang="en-PH" dirty="0">
                <a:latin typeface="Arial Black" panose="020B0A04020102020204" pitchFamily="34" charset="0"/>
              </a:rPr>
              <a:t>OUTPUT</a:t>
            </a:r>
          </a:p>
          <a:p>
            <a:r>
              <a:rPr lang="en-PH" sz="2000" dirty="0"/>
              <a:t>int: 13</a:t>
            </a:r>
          </a:p>
          <a:p>
            <a:r>
              <a:rPr lang="en-PH" sz="2000" dirty="0"/>
              <a:t>double: 10.559999999999999</a:t>
            </a:r>
          </a:p>
        </p:txBody>
      </p:sp>
      <p:sp>
        <p:nvSpPr>
          <p:cNvPr id="7" name="TextBox 6">
            <a:extLst>
              <a:ext uri="{FF2B5EF4-FFF2-40B4-BE49-F238E27FC236}">
                <a16:creationId xmlns:a16="http://schemas.microsoft.com/office/drawing/2014/main" id="{9E45D36F-639E-43ED-9C6F-E4784FABDB83}"/>
              </a:ext>
            </a:extLst>
          </p:cNvPr>
          <p:cNvSpPr txBox="1"/>
          <p:nvPr/>
        </p:nvSpPr>
        <p:spPr>
          <a:xfrm>
            <a:off x="7174522" y="3299266"/>
            <a:ext cx="3114990" cy="1938992"/>
          </a:xfrm>
          <a:prstGeom prst="rect">
            <a:avLst/>
          </a:prstGeom>
          <a:noFill/>
        </p:spPr>
        <p:txBody>
          <a:bodyPr wrap="square">
            <a:spAutoFit/>
          </a:bodyPr>
          <a:lstStyle/>
          <a:p>
            <a:pPr marL="342900" indent="-342900">
              <a:buFont typeface="Wingdings" panose="05000000000000000000" pitchFamily="2" charset="2"/>
              <a:buChar char="§"/>
            </a:pPr>
            <a:r>
              <a:rPr lang="en-US" sz="2400" dirty="0"/>
              <a:t>Instead of defining two methods that should do the same thing, it is better to overload one.</a:t>
            </a:r>
            <a:endParaRPr lang="en-PH" sz="2400" dirty="0"/>
          </a:p>
        </p:txBody>
      </p:sp>
    </p:spTree>
    <p:extLst>
      <p:ext uri="{BB962C8B-B14F-4D97-AF65-F5344CB8AC3E}">
        <p14:creationId xmlns:p14="http://schemas.microsoft.com/office/powerpoint/2010/main" val="2402698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se4.mm.bing.net/th?id=OIP.SEJePbWqDaGfdFcx2Lqa2QAAAA&amp;pid=Api&amp;P=0&amp;w=300&amp;h=300">
            <a:extLst>
              <a:ext uri="{FF2B5EF4-FFF2-40B4-BE49-F238E27FC236}">
                <a16:creationId xmlns:a16="http://schemas.microsoft.com/office/drawing/2014/main" id="{D0A7003C-3010-0B26-89CA-676CA4F93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23818">
            <a:off x="911942" y="897477"/>
            <a:ext cx="3385646" cy="33707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1749DF-462C-8024-D03B-552B5A51DDB8}"/>
              </a:ext>
            </a:extLst>
          </p:cNvPr>
          <p:cNvSpPr/>
          <p:nvPr/>
        </p:nvSpPr>
        <p:spPr>
          <a:xfrm>
            <a:off x="3424742" y="2235815"/>
            <a:ext cx="7104830" cy="1862048"/>
          </a:xfrm>
          <a:prstGeom prst="rect">
            <a:avLst/>
          </a:prstGeom>
          <a:noFill/>
        </p:spPr>
        <p:txBody>
          <a:bodyPr wrap="none" lIns="91440" tIns="45720" rIns="91440" bIns="45720">
            <a:spAutoFit/>
          </a:bodyPr>
          <a:lstStyle/>
          <a:p>
            <a:pPr algn="ctr"/>
            <a:r>
              <a:rPr lang="en-US" sz="115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ernard MT Condensed" panose="02050806060905020404" pitchFamily="18" charset="0"/>
              </a:rPr>
              <a:t>Assessment  </a:t>
            </a:r>
          </a:p>
        </p:txBody>
      </p:sp>
    </p:spTree>
    <p:extLst>
      <p:ext uri="{BB962C8B-B14F-4D97-AF65-F5344CB8AC3E}">
        <p14:creationId xmlns:p14="http://schemas.microsoft.com/office/powerpoint/2010/main" val="25551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E8FBF-D5FD-64C0-863A-975958E762B4}"/>
              </a:ext>
            </a:extLst>
          </p:cNvPr>
          <p:cNvSpPr txBox="1"/>
          <p:nvPr/>
        </p:nvSpPr>
        <p:spPr>
          <a:xfrm>
            <a:off x="1014883" y="797510"/>
            <a:ext cx="9003323" cy="5262979"/>
          </a:xfrm>
          <a:prstGeom prst="rect">
            <a:avLst/>
          </a:prstGeom>
          <a:noFill/>
        </p:spPr>
        <p:txBody>
          <a:bodyPr wrap="square">
            <a:spAutoFit/>
          </a:bodyPr>
          <a:lstStyle/>
          <a:p>
            <a:r>
              <a:rPr lang="en-US" sz="2400" dirty="0">
                <a:latin typeface="Arial Black" panose="020B0A04020102020204" pitchFamily="34" charset="0"/>
              </a:rPr>
              <a:t>Exercise:</a:t>
            </a:r>
          </a:p>
          <a:p>
            <a:pPr marL="342900" indent="-342900">
              <a:buFont typeface="Wingdings" panose="05000000000000000000" pitchFamily="2" charset="2"/>
              <a:buChar char="§"/>
            </a:pPr>
            <a:r>
              <a:rPr lang="en-US" sz="2400" dirty="0"/>
              <a:t>Insert the missing part to call </a:t>
            </a:r>
            <a:r>
              <a:rPr lang="en-US" sz="2400" dirty="0" err="1"/>
              <a:t>myMethod</a:t>
            </a:r>
            <a:r>
              <a:rPr lang="en-US" sz="2400" dirty="0"/>
              <a:t> from main two times.</a:t>
            </a:r>
          </a:p>
          <a:p>
            <a:endParaRPr lang="en-US" sz="2400" dirty="0"/>
          </a:p>
          <a:p>
            <a:endParaRPr lang="en-US" sz="2400" dirty="0"/>
          </a:p>
          <a:p>
            <a:r>
              <a:rPr lang="en-US" sz="2400" dirty="0"/>
              <a:t>static void </a:t>
            </a:r>
            <a:r>
              <a:rPr lang="en-US" sz="2400" dirty="0" err="1"/>
              <a:t>myMethod</a:t>
            </a:r>
            <a:r>
              <a:rPr lang="en-US" sz="2400" dirty="0"/>
              <a:t>() {</a:t>
            </a:r>
          </a:p>
          <a:p>
            <a:r>
              <a:rPr lang="en-US" sz="2400" dirty="0"/>
              <a:t>  </a:t>
            </a:r>
            <a:r>
              <a:rPr lang="en-US" sz="2400" dirty="0" err="1"/>
              <a:t>System.out.println</a:t>
            </a:r>
            <a:r>
              <a:rPr lang="en-US" sz="2400" dirty="0"/>
              <a:t>("I just got executed!");</a:t>
            </a:r>
          </a:p>
          <a:p>
            <a:r>
              <a:rPr lang="en-US" sz="2400" dirty="0"/>
              <a:t>}</a:t>
            </a:r>
          </a:p>
          <a:p>
            <a:endParaRPr lang="en-US" sz="2400" dirty="0"/>
          </a:p>
          <a:p>
            <a:r>
              <a:rPr lang="en-US" sz="2400" dirty="0"/>
              <a:t>public static void main(String[] </a:t>
            </a:r>
            <a:r>
              <a:rPr lang="en-US" sz="2400" dirty="0" err="1"/>
              <a:t>args</a:t>
            </a:r>
            <a:r>
              <a:rPr lang="en-US" sz="2400" dirty="0"/>
              <a:t>) {</a:t>
            </a:r>
          </a:p>
          <a:p>
            <a:r>
              <a:rPr lang="en-US" sz="2400" dirty="0"/>
              <a:t>  </a:t>
            </a:r>
          </a:p>
          <a:p>
            <a:r>
              <a:rPr lang="en-US" sz="2400" dirty="0"/>
              <a:t>_________;</a:t>
            </a:r>
          </a:p>
          <a:p>
            <a:r>
              <a:rPr lang="en-US" sz="2400" dirty="0"/>
              <a:t>  </a:t>
            </a:r>
          </a:p>
          <a:p>
            <a:r>
              <a:rPr lang="en-US" sz="2400" dirty="0"/>
              <a:t>_________;</a:t>
            </a:r>
          </a:p>
          <a:p>
            <a:r>
              <a:rPr lang="en-US" sz="2400" dirty="0"/>
              <a:t>}</a:t>
            </a:r>
            <a:endParaRPr lang="en-PH" sz="2400" dirty="0"/>
          </a:p>
        </p:txBody>
      </p:sp>
    </p:spTree>
    <p:extLst>
      <p:ext uri="{BB962C8B-B14F-4D97-AF65-F5344CB8AC3E}">
        <p14:creationId xmlns:p14="http://schemas.microsoft.com/office/powerpoint/2010/main" val="2471691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A4702C-DFD6-AF37-C646-17BB2F9AB776}"/>
              </a:ext>
            </a:extLst>
          </p:cNvPr>
          <p:cNvSpPr txBox="1"/>
          <p:nvPr/>
        </p:nvSpPr>
        <p:spPr>
          <a:xfrm>
            <a:off x="1356527" y="1467058"/>
            <a:ext cx="9103807" cy="4154984"/>
          </a:xfrm>
          <a:prstGeom prst="rect">
            <a:avLst/>
          </a:prstGeom>
          <a:noFill/>
        </p:spPr>
        <p:txBody>
          <a:bodyPr wrap="square">
            <a:spAutoFit/>
          </a:bodyPr>
          <a:lstStyle/>
          <a:p>
            <a:r>
              <a:rPr lang="en-PH" sz="2400" dirty="0">
                <a:latin typeface="Arial Black" panose="020B0A04020102020204" pitchFamily="34" charset="0"/>
              </a:rPr>
              <a:t>Exercise:</a:t>
            </a:r>
          </a:p>
          <a:p>
            <a:pPr marL="342900" indent="-342900">
              <a:buFont typeface="Wingdings" panose="05000000000000000000" pitchFamily="2" charset="2"/>
              <a:buChar char="§"/>
            </a:pPr>
            <a:r>
              <a:rPr lang="en-PH" sz="2400" dirty="0"/>
              <a:t>Add a </a:t>
            </a:r>
            <a:r>
              <a:rPr lang="en-PH" sz="2400" dirty="0" err="1"/>
              <a:t>fname</a:t>
            </a:r>
            <a:r>
              <a:rPr lang="en-PH" sz="2400" dirty="0"/>
              <a:t> parameter of type String to </a:t>
            </a:r>
            <a:r>
              <a:rPr lang="en-PH" sz="2400" dirty="0" err="1"/>
              <a:t>myMethod</a:t>
            </a:r>
            <a:r>
              <a:rPr lang="en-PH" sz="2400" dirty="0"/>
              <a:t>, and output "John Doe".</a:t>
            </a:r>
          </a:p>
          <a:p>
            <a:endParaRPr lang="en-PH" sz="2400" dirty="0"/>
          </a:p>
          <a:p>
            <a:r>
              <a:rPr lang="en-PH" sz="2400" dirty="0"/>
              <a:t>static void </a:t>
            </a:r>
            <a:r>
              <a:rPr lang="en-PH" sz="2400" dirty="0" err="1"/>
              <a:t>myMethod</a:t>
            </a:r>
            <a:r>
              <a:rPr lang="en-PH" sz="2400" dirty="0"/>
              <a:t>(____ ____) {</a:t>
            </a:r>
          </a:p>
          <a:p>
            <a:r>
              <a:rPr lang="en-PH" sz="2400" dirty="0"/>
              <a:t>  </a:t>
            </a:r>
            <a:r>
              <a:rPr lang="en-PH" sz="2400" dirty="0" err="1"/>
              <a:t>System.out.println</a:t>
            </a:r>
            <a:r>
              <a:rPr lang="en-PH" sz="2400" dirty="0"/>
              <a:t>(___+ " Doe");</a:t>
            </a:r>
          </a:p>
          <a:p>
            <a:r>
              <a:rPr lang="en-PH" sz="2400" dirty="0"/>
              <a:t>}</a:t>
            </a:r>
          </a:p>
          <a:p>
            <a:endParaRPr lang="en-PH" sz="2400" dirty="0"/>
          </a:p>
          <a:p>
            <a:r>
              <a:rPr lang="en-PH" sz="2400" dirty="0"/>
              <a:t>public static void main(String[] </a:t>
            </a:r>
            <a:r>
              <a:rPr lang="en-PH" sz="2400" dirty="0" err="1"/>
              <a:t>args</a:t>
            </a:r>
            <a:r>
              <a:rPr lang="en-PH" sz="2400" dirty="0"/>
              <a:t>) {</a:t>
            </a:r>
          </a:p>
          <a:p>
            <a:r>
              <a:rPr lang="en-PH" sz="2400" dirty="0"/>
              <a:t>  </a:t>
            </a:r>
            <a:r>
              <a:rPr lang="en-PH" sz="2400" dirty="0" err="1"/>
              <a:t>myMethod</a:t>
            </a:r>
            <a:r>
              <a:rPr lang="en-PH" sz="2400" dirty="0"/>
              <a:t>("John");</a:t>
            </a:r>
          </a:p>
          <a:p>
            <a:r>
              <a:rPr lang="en-PH" sz="2400" dirty="0"/>
              <a:t>}</a:t>
            </a:r>
          </a:p>
        </p:txBody>
      </p:sp>
    </p:spTree>
    <p:extLst>
      <p:ext uri="{BB962C8B-B14F-4D97-AF65-F5344CB8AC3E}">
        <p14:creationId xmlns:p14="http://schemas.microsoft.com/office/powerpoint/2010/main" val="905747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5A1A6-F637-6F77-502D-0E87B8BDA3E0}"/>
              </a:ext>
            </a:extLst>
          </p:cNvPr>
          <p:cNvSpPr txBox="1"/>
          <p:nvPr/>
        </p:nvSpPr>
        <p:spPr>
          <a:xfrm>
            <a:off x="1416818" y="723481"/>
            <a:ext cx="11304394" cy="5632311"/>
          </a:xfrm>
          <a:prstGeom prst="rect">
            <a:avLst/>
          </a:prstGeom>
          <a:noFill/>
        </p:spPr>
        <p:txBody>
          <a:bodyPr wrap="square">
            <a:spAutoFit/>
          </a:bodyPr>
          <a:lstStyle/>
          <a:p>
            <a:r>
              <a:rPr lang="en-US" dirty="0">
                <a:latin typeface="Arial Black" panose="020B0A04020102020204" pitchFamily="34" charset="0"/>
              </a:rPr>
              <a:t>Exercise:</a:t>
            </a:r>
          </a:p>
          <a:p>
            <a:r>
              <a:rPr lang="en-US" dirty="0"/>
              <a:t>Follow the comments to insert the missing parts of the code below:</a:t>
            </a:r>
          </a:p>
          <a:p>
            <a:endParaRPr lang="en-US" dirty="0"/>
          </a:p>
          <a:p>
            <a:r>
              <a:rPr lang="en-US" dirty="0"/>
              <a:t>// Create a </a:t>
            </a:r>
            <a:r>
              <a:rPr lang="en-US" dirty="0" err="1"/>
              <a:t>checkAge</a:t>
            </a:r>
            <a:r>
              <a:rPr lang="en-US" dirty="0"/>
              <a:t>() method with an integer variable called age</a:t>
            </a:r>
          </a:p>
          <a:p>
            <a:r>
              <a:rPr lang="en-US" dirty="0"/>
              <a:t>static void </a:t>
            </a:r>
          </a:p>
          <a:p>
            <a:r>
              <a:rPr lang="en-US" dirty="0">
                <a:solidFill>
                  <a:srgbClr val="FF0000"/>
                </a:solidFill>
              </a:rPr>
              <a:t>____</a:t>
            </a:r>
            <a:r>
              <a:rPr lang="en-US" dirty="0"/>
              <a:t>(</a:t>
            </a:r>
            <a:r>
              <a:rPr lang="en-US" dirty="0">
                <a:solidFill>
                  <a:srgbClr val="FF0000"/>
                </a:solidFill>
              </a:rPr>
              <a:t>___ ____</a:t>
            </a:r>
            <a:r>
              <a:rPr lang="en-US" dirty="0"/>
              <a:t>) {</a:t>
            </a:r>
          </a:p>
          <a:p>
            <a:r>
              <a:rPr lang="en-US" dirty="0"/>
              <a:t>// If age is less than 18, print "Access denied" </a:t>
            </a:r>
          </a:p>
          <a:p>
            <a:r>
              <a:rPr lang="en-US" dirty="0">
                <a:solidFill>
                  <a:srgbClr val="FF0000"/>
                </a:solidFill>
              </a:rPr>
              <a:t>___</a:t>
            </a:r>
            <a:r>
              <a:rPr lang="en-US" dirty="0"/>
              <a:t> (</a:t>
            </a:r>
            <a:r>
              <a:rPr lang="en-US" dirty="0">
                <a:solidFill>
                  <a:srgbClr val="FF0000"/>
                </a:solidFill>
              </a:rPr>
              <a:t>___ ___ ____</a:t>
            </a:r>
            <a:r>
              <a:rPr lang="en-US" dirty="0"/>
              <a:t>){</a:t>
            </a:r>
          </a:p>
          <a:p>
            <a:r>
              <a:rPr lang="en-US" dirty="0"/>
              <a:t>    </a:t>
            </a:r>
            <a:r>
              <a:rPr lang="en-US" dirty="0" err="1"/>
              <a:t>System.out.println</a:t>
            </a:r>
            <a:r>
              <a:rPr lang="en-US" dirty="0"/>
              <a:t>("Access denied"); </a:t>
            </a:r>
          </a:p>
          <a:p>
            <a:endParaRPr lang="en-US" dirty="0"/>
          </a:p>
          <a:p>
            <a:r>
              <a:rPr lang="en-US" dirty="0"/>
              <a:t>  // If age is greater than, or equal to, 18, print "Access granted"</a:t>
            </a:r>
          </a:p>
          <a:p>
            <a:r>
              <a:rPr lang="en-US" dirty="0"/>
              <a:t>  } </a:t>
            </a:r>
            <a:r>
              <a:rPr lang="en-US" dirty="0">
                <a:solidFill>
                  <a:srgbClr val="FF0000"/>
                </a:solidFill>
              </a:rPr>
              <a:t>___</a:t>
            </a:r>
            <a:r>
              <a:rPr lang="en-US" dirty="0"/>
              <a:t>{</a:t>
            </a:r>
          </a:p>
          <a:p>
            <a:r>
              <a:rPr lang="en-US" dirty="0"/>
              <a:t>    </a:t>
            </a:r>
            <a:r>
              <a:rPr lang="en-US" dirty="0" err="1"/>
              <a:t>System.out.println</a:t>
            </a:r>
            <a:r>
              <a:rPr lang="en-US" dirty="0"/>
              <a:t>("Access granted"); </a:t>
            </a:r>
          </a:p>
          <a:p>
            <a:r>
              <a:rPr lang="en-US" dirty="0"/>
              <a:t>  }</a:t>
            </a:r>
          </a:p>
          <a:p>
            <a:r>
              <a:rPr lang="en-US" dirty="0"/>
              <a:t>} </a:t>
            </a:r>
          </a:p>
          <a:p>
            <a:r>
              <a:rPr lang="en-US" dirty="0"/>
              <a:t>public static void main(String[] </a:t>
            </a:r>
            <a:r>
              <a:rPr lang="en-US" dirty="0" err="1"/>
              <a:t>args</a:t>
            </a:r>
            <a:r>
              <a:rPr lang="en-US" dirty="0"/>
              <a:t>) { </a:t>
            </a:r>
          </a:p>
          <a:p>
            <a:r>
              <a:rPr lang="en-US" dirty="0"/>
              <a:t>  // Call the </a:t>
            </a:r>
            <a:r>
              <a:rPr lang="en-US" dirty="0" err="1"/>
              <a:t>checkAge</a:t>
            </a:r>
            <a:r>
              <a:rPr lang="en-US" dirty="0"/>
              <a:t> method and pass along an age of 20</a:t>
            </a:r>
          </a:p>
          <a:p>
            <a:r>
              <a:rPr lang="en-US" dirty="0"/>
              <a:t>  </a:t>
            </a:r>
          </a:p>
          <a:p>
            <a:r>
              <a:rPr lang="en-US" dirty="0">
                <a:solidFill>
                  <a:srgbClr val="FF0000"/>
                </a:solidFill>
              </a:rPr>
              <a:t>___ </a:t>
            </a:r>
            <a:r>
              <a:rPr lang="en-US" dirty="0"/>
              <a:t>(</a:t>
            </a:r>
            <a:r>
              <a:rPr lang="en-US" dirty="0">
                <a:solidFill>
                  <a:srgbClr val="FF0000"/>
                </a:solidFill>
              </a:rPr>
              <a:t>___</a:t>
            </a:r>
            <a:r>
              <a:rPr lang="en-US" dirty="0"/>
              <a:t>);</a:t>
            </a:r>
          </a:p>
          <a:p>
            <a:r>
              <a:rPr lang="en-US" dirty="0"/>
              <a:t>}</a:t>
            </a:r>
            <a:endParaRPr lang="en-PH" dirty="0"/>
          </a:p>
        </p:txBody>
      </p:sp>
    </p:spTree>
    <p:extLst>
      <p:ext uri="{BB962C8B-B14F-4D97-AF65-F5344CB8AC3E}">
        <p14:creationId xmlns:p14="http://schemas.microsoft.com/office/powerpoint/2010/main" val="1562956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9C70757B-3664-B473-CEFD-AD33F1C1A1DF}"/>
              </a:ext>
            </a:extLst>
          </p:cNvPr>
          <p:cNvSpPr txBox="1"/>
          <p:nvPr/>
        </p:nvSpPr>
        <p:spPr>
          <a:xfrm>
            <a:off x="311499" y="0"/>
            <a:ext cx="11728101" cy="985334"/>
          </a:xfrm>
          <a:prstGeom prst="rect">
            <a:avLst/>
          </a:prstGeom>
        </p:spPr>
        <p:txBody>
          <a:bodyPr wrap="square" lIns="0" tIns="0" rIns="0" bIns="0" rtlCol="0" anchor="t">
            <a:spAutoFit/>
          </a:bodyPr>
          <a:lstStyle/>
          <a:p>
            <a:pPr>
              <a:lnSpc>
                <a:spcPts val="7680"/>
              </a:lnSpc>
            </a:pPr>
            <a:r>
              <a:rPr lang="en-US" sz="6400" b="1" u="sng" dirty="0">
                <a:solidFill>
                  <a:schemeClr val="tx2">
                    <a:lumMod val="60000"/>
                    <a:lumOff val="40000"/>
                  </a:schemeClr>
                </a:solidFill>
                <a:latin typeface="Centaur" panose="02030504050205020304" pitchFamily="18" charset="0"/>
              </a:rPr>
              <a:t>GEARBEARRISH WORDS!</a:t>
            </a:r>
          </a:p>
        </p:txBody>
      </p:sp>
      <p:pic>
        <p:nvPicPr>
          <p:cNvPr id="4" name="Picture 3">
            <a:extLst>
              <a:ext uri="{FF2B5EF4-FFF2-40B4-BE49-F238E27FC236}">
                <a16:creationId xmlns:a16="http://schemas.microsoft.com/office/drawing/2014/main" id="{DDD56DC1-B3BF-FAFC-3AB8-CF5605E3C733}"/>
              </a:ext>
            </a:extLst>
          </p:cNvPr>
          <p:cNvPicPr>
            <a:picLocks noChangeAspect="1"/>
          </p:cNvPicPr>
          <p:nvPr/>
        </p:nvPicPr>
        <p:blipFill>
          <a:blip r:embed="rId2"/>
          <a:stretch>
            <a:fillRect/>
          </a:stretch>
        </p:blipFill>
        <p:spPr>
          <a:xfrm>
            <a:off x="1338001" y="1301576"/>
            <a:ext cx="1758670" cy="1293725"/>
          </a:xfrm>
          <a:prstGeom prst="rect">
            <a:avLst/>
          </a:prstGeom>
        </p:spPr>
      </p:pic>
      <p:pic>
        <p:nvPicPr>
          <p:cNvPr id="5" name="Picture 4">
            <a:extLst>
              <a:ext uri="{FF2B5EF4-FFF2-40B4-BE49-F238E27FC236}">
                <a16:creationId xmlns:a16="http://schemas.microsoft.com/office/drawing/2014/main" id="{E4158D69-BC09-9B28-32BB-C83FFF6488F2}"/>
              </a:ext>
            </a:extLst>
          </p:cNvPr>
          <p:cNvPicPr>
            <a:picLocks noChangeAspect="1"/>
          </p:cNvPicPr>
          <p:nvPr/>
        </p:nvPicPr>
        <p:blipFill>
          <a:blip r:embed="rId3"/>
          <a:stretch>
            <a:fillRect/>
          </a:stretch>
        </p:blipFill>
        <p:spPr>
          <a:xfrm>
            <a:off x="4994030" y="1273395"/>
            <a:ext cx="1353178" cy="1514475"/>
          </a:xfrm>
          <a:prstGeom prst="rect">
            <a:avLst/>
          </a:prstGeom>
        </p:spPr>
      </p:pic>
      <p:pic>
        <p:nvPicPr>
          <p:cNvPr id="6" name="Picture 5">
            <a:extLst>
              <a:ext uri="{FF2B5EF4-FFF2-40B4-BE49-F238E27FC236}">
                <a16:creationId xmlns:a16="http://schemas.microsoft.com/office/drawing/2014/main" id="{EE414E2C-B198-B1C2-D7A2-B379EA6C93D8}"/>
              </a:ext>
            </a:extLst>
          </p:cNvPr>
          <p:cNvPicPr>
            <a:picLocks noChangeAspect="1"/>
          </p:cNvPicPr>
          <p:nvPr/>
        </p:nvPicPr>
        <p:blipFill>
          <a:blip r:embed="rId4"/>
          <a:stretch>
            <a:fillRect/>
          </a:stretch>
        </p:blipFill>
        <p:spPr>
          <a:xfrm>
            <a:off x="7807569" y="1273395"/>
            <a:ext cx="3012935" cy="1440369"/>
          </a:xfrm>
          <a:prstGeom prst="rect">
            <a:avLst/>
          </a:prstGeom>
        </p:spPr>
      </p:pic>
      <p:pic>
        <p:nvPicPr>
          <p:cNvPr id="7" name="Picture 6">
            <a:extLst>
              <a:ext uri="{FF2B5EF4-FFF2-40B4-BE49-F238E27FC236}">
                <a16:creationId xmlns:a16="http://schemas.microsoft.com/office/drawing/2014/main" id="{BB0D4F9D-177F-EA02-94C2-C4104D709705}"/>
              </a:ext>
            </a:extLst>
          </p:cNvPr>
          <p:cNvPicPr>
            <a:picLocks noChangeAspect="1"/>
          </p:cNvPicPr>
          <p:nvPr/>
        </p:nvPicPr>
        <p:blipFill>
          <a:blip r:embed="rId3"/>
          <a:stretch>
            <a:fillRect/>
          </a:stretch>
        </p:blipFill>
        <p:spPr>
          <a:xfrm>
            <a:off x="5101212" y="2959933"/>
            <a:ext cx="1245996" cy="1514475"/>
          </a:xfrm>
          <a:prstGeom prst="rect">
            <a:avLst/>
          </a:prstGeom>
        </p:spPr>
      </p:pic>
      <p:pic>
        <p:nvPicPr>
          <p:cNvPr id="10" name="Picture 9">
            <a:extLst>
              <a:ext uri="{FF2B5EF4-FFF2-40B4-BE49-F238E27FC236}">
                <a16:creationId xmlns:a16="http://schemas.microsoft.com/office/drawing/2014/main" id="{E03AC9BD-1E29-2BE4-EB71-367C3FB1161C}"/>
              </a:ext>
            </a:extLst>
          </p:cNvPr>
          <p:cNvPicPr>
            <a:picLocks noChangeAspect="1"/>
          </p:cNvPicPr>
          <p:nvPr/>
        </p:nvPicPr>
        <p:blipFill>
          <a:blip r:embed="rId5"/>
          <a:stretch>
            <a:fillRect/>
          </a:stretch>
        </p:blipFill>
        <p:spPr>
          <a:xfrm>
            <a:off x="1371495" y="2840043"/>
            <a:ext cx="1626263" cy="1754256"/>
          </a:xfrm>
          <a:prstGeom prst="rect">
            <a:avLst/>
          </a:prstGeom>
        </p:spPr>
      </p:pic>
      <p:pic>
        <p:nvPicPr>
          <p:cNvPr id="11" name="Picture 10">
            <a:extLst>
              <a:ext uri="{FF2B5EF4-FFF2-40B4-BE49-F238E27FC236}">
                <a16:creationId xmlns:a16="http://schemas.microsoft.com/office/drawing/2014/main" id="{D1F9DEED-5565-FA37-B504-8A880EE22F35}"/>
              </a:ext>
            </a:extLst>
          </p:cNvPr>
          <p:cNvPicPr>
            <a:picLocks noChangeAspect="1"/>
          </p:cNvPicPr>
          <p:nvPr/>
        </p:nvPicPr>
        <p:blipFill>
          <a:blip r:embed="rId6"/>
          <a:stretch>
            <a:fillRect/>
          </a:stretch>
        </p:blipFill>
        <p:spPr>
          <a:xfrm>
            <a:off x="7807570" y="2918523"/>
            <a:ext cx="3012936" cy="1362308"/>
          </a:xfrm>
          <a:prstGeom prst="rect">
            <a:avLst/>
          </a:prstGeom>
        </p:spPr>
      </p:pic>
      <p:pic>
        <p:nvPicPr>
          <p:cNvPr id="12" name="Picture 11">
            <a:extLst>
              <a:ext uri="{FF2B5EF4-FFF2-40B4-BE49-F238E27FC236}">
                <a16:creationId xmlns:a16="http://schemas.microsoft.com/office/drawing/2014/main" id="{34AE58DB-F24C-4269-9EB9-9989AEB9F2A4}"/>
              </a:ext>
            </a:extLst>
          </p:cNvPr>
          <p:cNvPicPr>
            <a:picLocks noChangeAspect="1"/>
          </p:cNvPicPr>
          <p:nvPr/>
        </p:nvPicPr>
        <p:blipFill>
          <a:blip r:embed="rId3"/>
          <a:stretch>
            <a:fillRect/>
          </a:stretch>
        </p:blipFill>
        <p:spPr>
          <a:xfrm>
            <a:off x="5047620" y="4714190"/>
            <a:ext cx="1299588" cy="1514475"/>
          </a:xfrm>
          <a:prstGeom prst="rect">
            <a:avLst/>
          </a:prstGeom>
        </p:spPr>
      </p:pic>
      <p:pic>
        <p:nvPicPr>
          <p:cNvPr id="13" name="Picture 12">
            <a:extLst>
              <a:ext uri="{FF2B5EF4-FFF2-40B4-BE49-F238E27FC236}">
                <a16:creationId xmlns:a16="http://schemas.microsoft.com/office/drawing/2014/main" id="{C8DC6D12-3797-0F11-1D63-4E312FF341A3}"/>
              </a:ext>
            </a:extLst>
          </p:cNvPr>
          <p:cNvPicPr>
            <a:picLocks noChangeAspect="1"/>
          </p:cNvPicPr>
          <p:nvPr/>
        </p:nvPicPr>
        <p:blipFill>
          <a:blip r:embed="rId7"/>
          <a:stretch>
            <a:fillRect/>
          </a:stretch>
        </p:blipFill>
        <p:spPr>
          <a:xfrm>
            <a:off x="1470407" y="4469995"/>
            <a:ext cx="1626263" cy="1758670"/>
          </a:xfrm>
          <a:prstGeom prst="rect">
            <a:avLst/>
          </a:prstGeom>
        </p:spPr>
      </p:pic>
      <p:pic>
        <p:nvPicPr>
          <p:cNvPr id="15" name="Picture 14">
            <a:extLst>
              <a:ext uri="{FF2B5EF4-FFF2-40B4-BE49-F238E27FC236}">
                <a16:creationId xmlns:a16="http://schemas.microsoft.com/office/drawing/2014/main" id="{67D79527-9396-C594-5104-AE1A81C4F657}"/>
              </a:ext>
            </a:extLst>
          </p:cNvPr>
          <p:cNvPicPr>
            <a:picLocks noChangeAspect="1"/>
          </p:cNvPicPr>
          <p:nvPr/>
        </p:nvPicPr>
        <p:blipFill>
          <a:blip r:embed="rId8"/>
          <a:stretch>
            <a:fillRect/>
          </a:stretch>
        </p:blipFill>
        <p:spPr>
          <a:xfrm>
            <a:off x="7807568" y="4613820"/>
            <a:ext cx="3012935" cy="1600200"/>
          </a:xfrm>
          <a:prstGeom prst="rect">
            <a:avLst/>
          </a:prstGeom>
        </p:spPr>
      </p:pic>
    </p:spTree>
    <p:extLst>
      <p:ext uri="{BB962C8B-B14F-4D97-AF65-F5344CB8AC3E}">
        <p14:creationId xmlns:p14="http://schemas.microsoft.com/office/powerpoint/2010/main" val="16340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Thanks GIF - Thank You Thanks Thank You So Much - Discover &amp;  Share GIFs">
            <a:extLst>
              <a:ext uri="{FF2B5EF4-FFF2-40B4-BE49-F238E27FC236}">
                <a16:creationId xmlns:a16="http://schemas.microsoft.com/office/drawing/2014/main" id="{A82D6BAD-D6EF-B465-AF4D-6D69DFFD2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55" y="1081088"/>
            <a:ext cx="10148835"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7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78B9E-97A5-4356-51FD-1C0634FCDA86}"/>
              </a:ext>
            </a:extLst>
          </p:cNvPr>
          <p:cNvSpPr txBox="1"/>
          <p:nvPr/>
        </p:nvSpPr>
        <p:spPr>
          <a:xfrm>
            <a:off x="1356527" y="984738"/>
            <a:ext cx="8782259" cy="5262979"/>
          </a:xfrm>
          <a:prstGeom prst="rect">
            <a:avLst/>
          </a:prstGeom>
          <a:noFill/>
        </p:spPr>
        <p:txBody>
          <a:bodyPr wrap="square">
            <a:spAutoFit/>
          </a:bodyPr>
          <a:lstStyle/>
          <a:p>
            <a:r>
              <a:rPr lang="en-US" sz="2400" dirty="0">
                <a:latin typeface="Arial Black" panose="020B0A04020102020204" pitchFamily="34" charset="0"/>
              </a:rPr>
              <a:t>Exercise:</a:t>
            </a:r>
          </a:p>
          <a:p>
            <a:pPr marL="342900" indent="-342900">
              <a:buFont typeface="Wingdings" panose="05000000000000000000" pitchFamily="2" charset="2"/>
              <a:buChar char="§"/>
            </a:pPr>
            <a:r>
              <a:rPr lang="en-US" sz="2400" dirty="0"/>
              <a:t>Insert the missing part to call </a:t>
            </a:r>
            <a:r>
              <a:rPr lang="en-US" sz="2400" dirty="0" err="1"/>
              <a:t>myMethod</a:t>
            </a:r>
            <a:r>
              <a:rPr lang="en-US" sz="2400" dirty="0"/>
              <a:t> from main two times.</a:t>
            </a:r>
          </a:p>
          <a:p>
            <a:endParaRPr lang="en-US" sz="2400" dirty="0"/>
          </a:p>
          <a:p>
            <a:endParaRPr lang="en-US" sz="2400" dirty="0"/>
          </a:p>
          <a:p>
            <a:r>
              <a:rPr lang="en-US" sz="2400" dirty="0"/>
              <a:t>static void </a:t>
            </a:r>
            <a:r>
              <a:rPr lang="en-US" sz="2400" dirty="0" err="1"/>
              <a:t>myMethod</a:t>
            </a:r>
            <a:r>
              <a:rPr lang="en-US" sz="2400" dirty="0"/>
              <a:t>() {</a:t>
            </a:r>
          </a:p>
          <a:p>
            <a:r>
              <a:rPr lang="en-US" sz="2400" dirty="0"/>
              <a:t>  </a:t>
            </a:r>
            <a:r>
              <a:rPr lang="en-US" sz="2400" dirty="0" err="1"/>
              <a:t>System.out.println</a:t>
            </a:r>
            <a:r>
              <a:rPr lang="en-US" sz="2400" dirty="0"/>
              <a:t>("I just got executed!");</a:t>
            </a:r>
          </a:p>
          <a:p>
            <a:r>
              <a:rPr lang="en-US" sz="2400" dirty="0"/>
              <a:t>}</a:t>
            </a:r>
          </a:p>
          <a:p>
            <a:endParaRPr lang="en-US" sz="2400" dirty="0"/>
          </a:p>
          <a:p>
            <a:r>
              <a:rPr lang="en-US" sz="2400" dirty="0"/>
              <a:t>public static void main(String[] </a:t>
            </a:r>
            <a:r>
              <a:rPr lang="en-US" sz="2400" dirty="0" err="1"/>
              <a:t>args</a:t>
            </a:r>
            <a:r>
              <a:rPr lang="en-US" sz="2400" dirty="0"/>
              <a:t>) {</a:t>
            </a:r>
          </a:p>
          <a:p>
            <a:r>
              <a:rPr lang="en-US" sz="2400" dirty="0"/>
              <a:t>  </a:t>
            </a:r>
          </a:p>
          <a:p>
            <a:r>
              <a:rPr lang="en-US" sz="2400" dirty="0" err="1">
                <a:solidFill>
                  <a:srgbClr val="FF0000"/>
                </a:solidFill>
              </a:rPr>
              <a:t>myMethod</a:t>
            </a:r>
            <a:r>
              <a:rPr lang="en-US" sz="2400" dirty="0"/>
              <a:t>();</a:t>
            </a:r>
          </a:p>
          <a:p>
            <a:r>
              <a:rPr lang="en-US" sz="2400" dirty="0"/>
              <a:t>  </a:t>
            </a:r>
          </a:p>
          <a:p>
            <a:r>
              <a:rPr lang="en-US" sz="2400" dirty="0" err="1">
                <a:solidFill>
                  <a:srgbClr val="FF0000"/>
                </a:solidFill>
              </a:rPr>
              <a:t>myMethod</a:t>
            </a:r>
            <a:r>
              <a:rPr lang="en-US" sz="2400" dirty="0"/>
              <a:t>();</a:t>
            </a:r>
          </a:p>
          <a:p>
            <a:r>
              <a:rPr lang="en-US" sz="2400" dirty="0"/>
              <a:t>}</a:t>
            </a:r>
            <a:endParaRPr lang="en-PH" sz="2400" dirty="0"/>
          </a:p>
        </p:txBody>
      </p:sp>
    </p:spTree>
    <p:extLst>
      <p:ext uri="{BB962C8B-B14F-4D97-AF65-F5344CB8AC3E}">
        <p14:creationId xmlns:p14="http://schemas.microsoft.com/office/powerpoint/2010/main" val="2362845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82F6F-9BD8-5B1A-6BBC-D11D5AFB75F0}"/>
              </a:ext>
            </a:extLst>
          </p:cNvPr>
          <p:cNvSpPr txBox="1"/>
          <p:nvPr/>
        </p:nvSpPr>
        <p:spPr>
          <a:xfrm>
            <a:off x="1356527" y="1467058"/>
            <a:ext cx="9103807" cy="4154984"/>
          </a:xfrm>
          <a:prstGeom prst="rect">
            <a:avLst/>
          </a:prstGeom>
          <a:noFill/>
        </p:spPr>
        <p:txBody>
          <a:bodyPr wrap="square">
            <a:spAutoFit/>
          </a:bodyPr>
          <a:lstStyle/>
          <a:p>
            <a:r>
              <a:rPr lang="en-PH" sz="2400" dirty="0">
                <a:latin typeface="Arial Black" panose="020B0A04020102020204" pitchFamily="34" charset="0"/>
              </a:rPr>
              <a:t>Exercise:</a:t>
            </a:r>
          </a:p>
          <a:p>
            <a:pPr marL="342900" indent="-342900">
              <a:buFont typeface="Wingdings" panose="05000000000000000000" pitchFamily="2" charset="2"/>
              <a:buChar char="§"/>
            </a:pPr>
            <a:r>
              <a:rPr lang="en-PH" sz="2400" dirty="0"/>
              <a:t>Add a </a:t>
            </a:r>
            <a:r>
              <a:rPr lang="en-PH" sz="2400" dirty="0" err="1"/>
              <a:t>fname</a:t>
            </a:r>
            <a:r>
              <a:rPr lang="en-PH" sz="2400" dirty="0"/>
              <a:t> parameter of type String to </a:t>
            </a:r>
            <a:r>
              <a:rPr lang="en-PH" sz="2400" dirty="0" err="1"/>
              <a:t>myMethod</a:t>
            </a:r>
            <a:r>
              <a:rPr lang="en-PH" sz="2400" dirty="0"/>
              <a:t>, and output "John Doe".</a:t>
            </a:r>
          </a:p>
          <a:p>
            <a:endParaRPr lang="en-PH" sz="2400" dirty="0"/>
          </a:p>
          <a:p>
            <a:r>
              <a:rPr lang="en-PH" sz="2400" dirty="0"/>
              <a:t>static void </a:t>
            </a:r>
            <a:r>
              <a:rPr lang="en-PH" sz="2400" dirty="0" err="1"/>
              <a:t>myMethod</a:t>
            </a:r>
            <a:r>
              <a:rPr lang="en-PH" sz="2400" dirty="0"/>
              <a:t>( </a:t>
            </a:r>
            <a:r>
              <a:rPr lang="en-PH" sz="2400" dirty="0">
                <a:solidFill>
                  <a:srgbClr val="FF0000"/>
                </a:solidFill>
              </a:rPr>
              <a:t>String</a:t>
            </a:r>
            <a:r>
              <a:rPr lang="en-PH" sz="2400" dirty="0"/>
              <a:t> </a:t>
            </a:r>
            <a:r>
              <a:rPr lang="en-PH" sz="2400" dirty="0" err="1">
                <a:solidFill>
                  <a:srgbClr val="FF0000"/>
                </a:solidFill>
              </a:rPr>
              <a:t>fname</a:t>
            </a:r>
            <a:r>
              <a:rPr lang="en-PH" sz="2400" dirty="0"/>
              <a:t>) {</a:t>
            </a:r>
          </a:p>
          <a:p>
            <a:r>
              <a:rPr lang="en-PH" sz="2400" dirty="0"/>
              <a:t>  </a:t>
            </a:r>
            <a:r>
              <a:rPr lang="en-PH" sz="2400" dirty="0" err="1"/>
              <a:t>System.out.println</a:t>
            </a:r>
            <a:r>
              <a:rPr lang="en-PH" sz="2400" dirty="0"/>
              <a:t>( </a:t>
            </a:r>
            <a:r>
              <a:rPr lang="en-PH" sz="2400" dirty="0" err="1">
                <a:solidFill>
                  <a:srgbClr val="FF0000"/>
                </a:solidFill>
              </a:rPr>
              <a:t>fname</a:t>
            </a:r>
            <a:r>
              <a:rPr lang="en-PH" sz="2400" dirty="0"/>
              <a:t> + " Doe");</a:t>
            </a:r>
          </a:p>
          <a:p>
            <a:r>
              <a:rPr lang="en-PH" sz="2400" dirty="0"/>
              <a:t>}</a:t>
            </a:r>
          </a:p>
          <a:p>
            <a:endParaRPr lang="en-PH" sz="2400" dirty="0"/>
          </a:p>
          <a:p>
            <a:r>
              <a:rPr lang="en-PH" sz="2400" dirty="0"/>
              <a:t>public static void main(String[] </a:t>
            </a:r>
            <a:r>
              <a:rPr lang="en-PH" sz="2400" dirty="0" err="1"/>
              <a:t>args</a:t>
            </a:r>
            <a:r>
              <a:rPr lang="en-PH" sz="2400" dirty="0"/>
              <a:t>) {</a:t>
            </a:r>
          </a:p>
          <a:p>
            <a:r>
              <a:rPr lang="en-PH" sz="2400" dirty="0"/>
              <a:t>  </a:t>
            </a:r>
            <a:r>
              <a:rPr lang="en-PH" sz="2400" dirty="0" err="1"/>
              <a:t>myMethod</a:t>
            </a:r>
            <a:r>
              <a:rPr lang="en-PH" sz="2400" dirty="0"/>
              <a:t>("John");</a:t>
            </a:r>
          </a:p>
          <a:p>
            <a:r>
              <a:rPr lang="en-PH" sz="2400" dirty="0"/>
              <a:t>}</a:t>
            </a:r>
          </a:p>
        </p:txBody>
      </p:sp>
    </p:spTree>
    <p:extLst>
      <p:ext uri="{BB962C8B-B14F-4D97-AF65-F5344CB8AC3E}">
        <p14:creationId xmlns:p14="http://schemas.microsoft.com/office/powerpoint/2010/main" val="350949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5A115-1B9F-38CF-0294-91BA6A972FC9}"/>
              </a:ext>
            </a:extLst>
          </p:cNvPr>
          <p:cNvSpPr txBox="1"/>
          <p:nvPr/>
        </p:nvSpPr>
        <p:spPr>
          <a:xfrm>
            <a:off x="1416818" y="723481"/>
            <a:ext cx="11304394" cy="5632311"/>
          </a:xfrm>
          <a:prstGeom prst="rect">
            <a:avLst/>
          </a:prstGeom>
          <a:noFill/>
        </p:spPr>
        <p:txBody>
          <a:bodyPr wrap="square">
            <a:spAutoFit/>
          </a:bodyPr>
          <a:lstStyle/>
          <a:p>
            <a:r>
              <a:rPr lang="en-US" dirty="0">
                <a:latin typeface="Arial Black" panose="020B0A04020102020204" pitchFamily="34" charset="0"/>
              </a:rPr>
              <a:t>Exercise:</a:t>
            </a:r>
          </a:p>
          <a:p>
            <a:r>
              <a:rPr lang="en-US" dirty="0"/>
              <a:t>Follow the comments to insert the missing parts of the code below:</a:t>
            </a:r>
          </a:p>
          <a:p>
            <a:endParaRPr lang="en-US" dirty="0"/>
          </a:p>
          <a:p>
            <a:r>
              <a:rPr lang="en-US" dirty="0"/>
              <a:t>// Create a </a:t>
            </a:r>
            <a:r>
              <a:rPr lang="en-US" dirty="0" err="1"/>
              <a:t>checkAge</a:t>
            </a:r>
            <a:r>
              <a:rPr lang="en-US" dirty="0"/>
              <a:t>() method with an integer variable called age</a:t>
            </a:r>
          </a:p>
          <a:p>
            <a:r>
              <a:rPr lang="en-US" dirty="0"/>
              <a:t>static void </a:t>
            </a:r>
          </a:p>
          <a:p>
            <a:r>
              <a:rPr lang="en-US" dirty="0" err="1">
                <a:solidFill>
                  <a:srgbClr val="FF0000"/>
                </a:solidFill>
              </a:rPr>
              <a:t>checkAge</a:t>
            </a:r>
            <a:r>
              <a:rPr lang="en-US" dirty="0"/>
              <a:t>(</a:t>
            </a:r>
            <a:r>
              <a:rPr lang="en-US" dirty="0">
                <a:solidFill>
                  <a:srgbClr val="FF0000"/>
                </a:solidFill>
              </a:rPr>
              <a:t>int age</a:t>
            </a:r>
            <a:r>
              <a:rPr lang="en-US" dirty="0"/>
              <a:t>) {</a:t>
            </a:r>
          </a:p>
          <a:p>
            <a:r>
              <a:rPr lang="en-US" dirty="0"/>
              <a:t>// If age is less than 18, print "Access denied" </a:t>
            </a:r>
          </a:p>
          <a:p>
            <a:r>
              <a:rPr lang="en-US" dirty="0">
                <a:solidFill>
                  <a:srgbClr val="FF0000"/>
                </a:solidFill>
              </a:rPr>
              <a:t>if</a:t>
            </a:r>
            <a:r>
              <a:rPr lang="en-US" dirty="0"/>
              <a:t> (</a:t>
            </a:r>
            <a:r>
              <a:rPr lang="en-US" dirty="0">
                <a:solidFill>
                  <a:srgbClr val="FF0000"/>
                </a:solidFill>
              </a:rPr>
              <a:t>age&lt;18</a:t>
            </a:r>
            <a:r>
              <a:rPr lang="en-US" dirty="0"/>
              <a:t>){</a:t>
            </a:r>
          </a:p>
          <a:p>
            <a:r>
              <a:rPr lang="en-US" dirty="0"/>
              <a:t>    </a:t>
            </a:r>
            <a:r>
              <a:rPr lang="en-US" dirty="0" err="1"/>
              <a:t>System.out.println</a:t>
            </a:r>
            <a:r>
              <a:rPr lang="en-US" dirty="0"/>
              <a:t>("Access denied"); </a:t>
            </a:r>
          </a:p>
          <a:p>
            <a:endParaRPr lang="en-US" dirty="0"/>
          </a:p>
          <a:p>
            <a:r>
              <a:rPr lang="en-US" dirty="0"/>
              <a:t>  // If age is greater than, or equal to, 18, print "Access granted"</a:t>
            </a:r>
          </a:p>
          <a:p>
            <a:r>
              <a:rPr lang="en-US" dirty="0"/>
              <a:t>  } </a:t>
            </a:r>
            <a:r>
              <a:rPr lang="en-US" dirty="0">
                <a:solidFill>
                  <a:srgbClr val="FF0000"/>
                </a:solidFill>
              </a:rPr>
              <a:t>else</a:t>
            </a:r>
            <a:r>
              <a:rPr lang="en-US" dirty="0"/>
              <a:t>{</a:t>
            </a:r>
          </a:p>
          <a:p>
            <a:r>
              <a:rPr lang="en-US" dirty="0"/>
              <a:t>    </a:t>
            </a:r>
            <a:r>
              <a:rPr lang="en-US" dirty="0" err="1"/>
              <a:t>System.out.println</a:t>
            </a:r>
            <a:r>
              <a:rPr lang="en-US" dirty="0"/>
              <a:t>("Access granted"); </a:t>
            </a:r>
          </a:p>
          <a:p>
            <a:r>
              <a:rPr lang="en-US" dirty="0"/>
              <a:t>  }</a:t>
            </a:r>
          </a:p>
          <a:p>
            <a:r>
              <a:rPr lang="en-US" dirty="0"/>
              <a:t>} </a:t>
            </a:r>
          </a:p>
          <a:p>
            <a:r>
              <a:rPr lang="en-US" dirty="0"/>
              <a:t>public static void main(String[] </a:t>
            </a:r>
            <a:r>
              <a:rPr lang="en-US" dirty="0" err="1"/>
              <a:t>args</a:t>
            </a:r>
            <a:r>
              <a:rPr lang="en-US" dirty="0"/>
              <a:t>) { </a:t>
            </a:r>
          </a:p>
          <a:p>
            <a:r>
              <a:rPr lang="en-US" dirty="0"/>
              <a:t>  // Call the </a:t>
            </a:r>
            <a:r>
              <a:rPr lang="en-US" dirty="0" err="1"/>
              <a:t>checkAge</a:t>
            </a:r>
            <a:r>
              <a:rPr lang="en-US" dirty="0"/>
              <a:t> method and pass along an age of 20</a:t>
            </a:r>
          </a:p>
          <a:p>
            <a:r>
              <a:rPr lang="en-US" dirty="0"/>
              <a:t>  </a:t>
            </a:r>
          </a:p>
          <a:p>
            <a:r>
              <a:rPr lang="en-US" dirty="0" err="1">
                <a:solidFill>
                  <a:srgbClr val="FF0000"/>
                </a:solidFill>
              </a:rPr>
              <a:t>checkAge</a:t>
            </a:r>
            <a:r>
              <a:rPr lang="en-US" dirty="0"/>
              <a:t>(</a:t>
            </a:r>
            <a:r>
              <a:rPr lang="en-US" dirty="0">
                <a:solidFill>
                  <a:srgbClr val="FF0000"/>
                </a:solidFill>
              </a:rPr>
              <a:t>20</a:t>
            </a:r>
            <a:r>
              <a:rPr lang="en-US" dirty="0"/>
              <a:t>);</a:t>
            </a:r>
          </a:p>
          <a:p>
            <a:r>
              <a:rPr lang="en-US" dirty="0"/>
              <a:t>}</a:t>
            </a:r>
            <a:endParaRPr lang="en-PH" dirty="0"/>
          </a:p>
        </p:txBody>
      </p:sp>
    </p:spTree>
    <p:extLst>
      <p:ext uri="{BB962C8B-B14F-4D97-AF65-F5344CB8AC3E}">
        <p14:creationId xmlns:p14="http://schemas.microsoft.com/office/powerpoint/2010/main" val="222548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545F3B92-EA25-551B-BB99-BC29FD899728}"/>
              </a:ext>
            </a:extLst>
          </p:cNvPr>
          <p:cNvSpPr txBox="1"/>
          <p:nvPr/>
        </p:nvSpPr>
        <p:spPr>
          <a:xfrm>
            <a:off x="311499" y="0"/>
            <a:ext cx="11728101" cy="985334"/>
          </a:xfrm>
          <a:prstGeom prst="rect">
            <a:avLst/>
          </a:prstGeom>
        </p:spPr>
        <p:txBody>
          <a:bodyPr wrap="square" lIns="0" tIns="0" rIns="0" bIns="0" rtlCol="0" anchor="t">
            <a:spAutoFit/>
          </a:bodyPr>
          <a:lstStyle/>
          <a:p>
            <a:pPr>
              <a:lnSpc>
                <a:spcPts val="7680"/>
              </a:lnSpc>
            </a:pPr>
            <a:r>
              <a:rPr lang="en-US" sz="6400" b="1" u="sng" dirty="0">
                <a:solidFill>
                  <a:schemeClr val="tx2">
                    <a:lumMod val="60000"/>
                    <a:lumOff val="40000"/>
                  </a:schemeClr>
                </a:solidFill>
                <a:latin typeface="Centaur" panose="02030504050205020304" pitchFamily="18" charset="0"/>
              </a:rPr>
              <a:t>Pre-test!</a:t>
            </a:r>
          </a:p>
        </p:txBody>
      </p:sp>
      <p:sp>
        <p:nvSpPr>
          <p:cNvPr id="4" name="TextBox 3">
            <a:extLst>
              <a:ext uri="{FF2B5EF4-FFF2-40B4-BE49-F238E27FC236}">
                <a16:creationId xmlns:a16="http://schemas.microsoft.com/office/drawing/2014/main" id="{FF37B815-CED7-90AE-E7A3-594D9AAB98F4}"/>
              </a:ext>
            </a:extLst>
          </p:cNvPr>
          <p:cNvSpPr txBox="1"/>
          <p:nvPr/>
        </p:nvSpPr>
        <p:spPr>
          <a:xfrm>
            <a:off x="532563" y="844061"/>
            <a:ext cx="10178981" cy="4832092"/>
          </a:xfrm>
          <a:prstGeom prst="rect">
            <a:avLst/>
          </a:prstGeom>
          <a:noFill/>
        </p:spPr>
        <p:txBody>
          <a:bodyPr wrap="square">
            <a:spAutoFit/>
          </a:bodyPr>
          <a:lstStyle/>
          <a:p>
            <a:pPr algn="l"/>
            <a:r>
              <a:rPr lang="en-US" sz="2800" b="0" i="0" dirty="0">
                <a:solidFill>
                  <a:srgbClr val="000000"/>
                </a:solidFill>
                <a:effectLst/>
                <a:latin typeface="Arial" panose="020B0604020202020204" pitchFamily="34" charset="0"/>
                <a:cs typeface="Arial" panose="020B0604020202020204" pitchFamily="34" charset="0"/>
              </a:rPr>
              <a:t>Direction: Fill in the blanks. Write your answer</a:t>
            </a:r>
            <a:r>
              <a:rPr lang="en-US" sz="2800" dirty="0">
                <a:solidFill>
                  <a:srgbClr val="000000"/>
                </a:solidFill>
                <a:latin typeface="Arial" panose="020B0604020202020204" pitchFamily="34" charset="0"/>
                <a:cs typeface="Arial" panose="020B0604020202020204" pitchFamily="34" charset="0"/>
              </a:rPr>
              <a:t> on the board.</a:t>
            </a:r>
          </a:p>
          <a:p>
            <a:pPr algn="l"/>
            <a:endParaRPr lang="en-US" sz="2800" dirty="0">
              <a:solidFill>
                <a:srgbClr val="000000"/>
              </a:solidFill>
              <a:latin typeface="Arial" panose="020B0604020202020204" pitchFamily="34" charset="0"/>
              <a:cs typeface="Arial" panose="020B0604020202020204" pitchFamily="34" charset="0"/>
            </a:endParaRPr>
          </a:p>
          <a:p>
            <a:pPr algn="l"/>
            <a:r>
              <a:rPr lang="en-US" sz="2800" dirty="0">
                <a:solidFill>
                  <a:srgbClr val="000000"/>
                </a:solidFill>
                <a:latin typeface="Arial" panose="020B0604020202020204" pitchFamily="34" charset="0"/>
                <a:cs typeface="Arial" panose="020B0604020202020204" pitchFamily="34" charset="0"/>
              </a:rPr>
              <a:t>________ </a:t>
            </a:r>
            <a:r>
              <a:rPr lang="en-PH" sz="2800" b="0" i="0" dirty="0">
                <a:solidFill>
                  <a:srgbClr val="000000"/>
                </a:solidFill>
                <a:effectLst/>
                <a:latin typeface="Arial" panose="020B0604020202020204" pitchFamily="34" charset="0"/>
                <a:cs typeface="Arial" panose="020B0604020202020204" pitchFamily="34" charset="0"/>
              </a:rPr>
              <a:t>1. </a:t>
            </a:r>
            <a:r>
              <a:rPr lang="en-US" sz="2800" b="0" i="0" dirty="0">
                <a:solidFill>
                  <a:srgbClr val="000000"/>
                </a:solidFill>
                <a:effectLst/>
                <a:latin typeface="Arial" panose="020B0604020202020204" pitchFamily="34" charset="0"/>
                <a:cs typeface="Arial" panose="020B0604020202020204" pitchFamily="34" charset="0"/>
              </a:rPr>
              <a:t>Is the name of the method.</a:t>
            </a:r>
          </a:p>
          <a:p>
            <a:pPr algn="l"/>
            <a:r>
              <a:rPr lang="en-US" sz="2800" dirty="0">
                <a:solidFill>
                  <a:srgbClr val="000000"/>
                </a:solidFill>
                <a:latin typeface="Arial" panose="020B0604020202020204" pitchFamily="34" charset="0"/>
                <a:cs typeface="Arial" panose="020B0604020202020204" pitchFamily="34" charset="0"/>
              </a:rPr>
              <a:t>________ 2. means that the method belongs to the Main class and not an object of the Main class.</a:t>
            </a:r>
          </a:p>
          <a:p>
            <a:pPr algn="l"/>
            <a:r>
              <a:rPr lang="en-US" sz="2800" dirty="0">
                <a:solidFill>
                  <a:srgbClr val="000000"/>
                </a:solidFill>
                <a:latin typeface="Arial" panose="020B0604020202020204" pitchFamily="34" charset="0"/>
                <a:cs typeface="Arial" panose="020B0604020202020204" pitchFamily="34" charset="0"/>
              </a:rPr>
              <a:t>________ 3. means that this method does not have a return value. </a:t>
            </a:r>
          </a:p>
          <a:p>
            <a:pPr algn="l"/>
            <a:r>
              <a:rPr lang="en-US" sz="2800" dirty="0">
                <a:solidFill>
                  <a:srgbClr val="000000"/>
                </a:solidFill>
                <a:latin typeface="Arial" panose="020B0604020202020204" pitchFamily="34" charset="0"/>
                <a:cs typeface="Arial" panose="020B0604020202020204" pitchFamily="34" charset="0"/>
              </a:rPr>
              <a:t>________ </a:t>
            </a:r>
            <a:r>
              <a:rPr lang="en-US" sz="2800" b="0" i="0" dirty="0">
                <a:solidFill>
                  <a:srgbClr val="000000"/>
                </a:solidFill>
                <a:effectLst/>
                <a:latin typeface="Arial" panose="020B0604020202020204" pitchFamily="34" charset="0"/>
                <a:cs typeface="Arial" panose="020B0604020202020204" pitchFamily="34" charset="0"/>
              </a:rPr>
              <a:t>4. specified after the method name, inside the parentheses. </a:t>
            </a:r>
          </a:p>
          <a:p>
            <a:pPr algn="l"/>
            <a:r>
              <a:rPr lang="en-US" sz="2800" dirty="0">
                <a:solidFill>
                  <a:srgbClr val="000000"/>
                </a:solidFill>
                <a:latin typeface="Arial" panose="020B0604020202020204" pitchFamily="34" charset="0"/>
                <a:cs typeface="Arial" panose="020B0604020202020204" pitchFamily="34" charset="0"/>
              </a:rPr>
              <a:t>________ 5. </a:t>
            </a:r>
            <a:r>
              <a:rPr lang="en-US" sz="2800" b="0" i="0" dirty="0">
                <a:solidFill>
                  <a:srgbClr val="000000"/>
                </a:solidFill>
                <a:effectLst/>
                <a:latin typeface="Arial" panose="020B0604020202020204" pitchFamily="34" charset="0"/>
                <a:cs typeface="Arial" panose="020B0604020202020204" pitchFamily="34" charset="0"/>
              </a:rPr>
              <a:t>multiple methods can have the same name with different parameters:</a:t>
            </a:r>
            <a:endParaRPr lang="en-PH" sz="2800" b="0" i="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65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 calcmode="lin" valueType="num">
                                      <p:cBhvr additive="base">
                                        <p:cTn id="3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B450-AF16-87DE-D914-C8C2A358F8A9}"/>
              </a:ext>
            </a:extLst>
          </p:cNvPr>
          <p:cNvSpPr txBox="1">
            <a:spLocks/>
          </p:cNvSpPr>
          <p:nvPr/>
        </p:nvSpPr>
        <p:spPr>
          <a:xfrm>
            <a:off x="0" y="-1"/>
            <a:ext cx="11668259" cy="888643"/>
          </a:xfrm>
          <a:prstGeom prst="rect">
            <a:avLst/>
          </a:prstGeom>
          <a:solidFill>
            <a:srgbClr val="FFFF00"/>
          </a:solidFill>
          <a:ln w="5715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6600"/>
              <a:t>Objectives </a:t>
            </a:r>
            <a:endParaRPr lang="en-US" sz="6600" dirty="0"/>
          </a:p>
        </p:txBody>
      </p:sp>
      <p:sp>
        <p:nvSpPr>
          <p:cNvPr id="3" name="TextBox 2">
            <a:extLst>
              <a:ext uri="{FF2B5EF4-FFF2-40B4-BE49-F238E27FC236}">
                <a16:creationId xmlns:a16="http://schemas.microsoft.com/office/drawing/2014/main" id="{4BC79FB9-08D0-BB24-4F51-5AB21A37D68B}"/>
              </a:ext>
            </a:extLst>
          </p:cNvPr>
          <p:cNvSpPr txBox="1"/>
          <p:nvPr/>
        </p:nvSpPr>
        <p:spPr>
          <a:xfrm>
            <a:off x="984738" y="2130251"/>
            <a:ext cx="9833374" cy="3416320"/>
          </a:xfrm>
          <a:prstGeom prst="rect">
            <a:avLst/>
          </a:prstGeom>
          <a:noFill/>
        </p:spPr>
        <p:txBody>
          <a:bodyPr wrap="square">
            <a:spAutoFit/>
          </a:bodyPr>
          <a:lstStyle/>
          <a:p>
            <a:pPr marL="171450" indent="-171450">
              <a:buFont typeface="Wingdings" panose="05000000000000000000" pitchFamily="2" charset="2"/>
              <a:buChar char="Ø"/>
            </a:pPr>
            <a:r>
              <a:rPr lang="en-US" sz="3600" dirty="0"/>
              <a:t>Definition of methods.</a:t>
            </a:r>
          </a:p>
          <a:p>
            <a:pPr marL="171450" indent="-171450">
              <a:buFont typeface="Wingdings" panose="05000000000000000000" pitchFamily="2" charset="2"/>
              <a:buChar char="Ø"/>
            </a:pPr>
            <a:r>
              <a:rPr lang="en-US" sz="3600" dirty="0"/>
              <a:t>Understand the arguments of parameter.</a:t>
            </a:r>
          </a:p>
          <a:p>
            <a:pPr marL="171450" indent="-171450">
              <a:buFont typeface="Wingdings" panose="05000000000000000000" pitchFamily="2" charset="2"/>
              <a:buChar char="Ø"/>
            </a:pPr>
            <a:r>
              <a:rPr lang="en-US" sz="3600" dirty="0"/>
              <a:t>Declaring(creates)of overloading method in different parameter?.</a:t>
            </a:r>
          </a:p>
          <a:p>
            <a:pPr marL="171450" indent="-171450">
              <a:buFont typeface="Wingdings" panose="05000000000000000000" pitchFamily="2" charset="2"/>
              <a:buChar char="Ø"/>
            </a:pPr>
            <a:endParaRPr lang="en-US" sz="3600" dirty="0"/>
          </a:p>
          <a:p>
            <a:pPr marL="171450" indent="-171450">
              <a:buFont typeface="Wingdings" panose="05000000000000000000" pitchFamily="2" charset="2"/>
              <a:buChar char="Ø"/>
            </a:pPr>
            <a:endParaRPr lang="en-PH" sz="3600" dirty="0"/>
          </a:p>
        </p:txBody>
      </p:sp>
    </p:spTree>
    <p:extLst>
      <p:ext uri="{BB962C8B-B14F-4D97-AF65-F5344CB8AC3E}">
        <p14:creationId xmlns:p14="http://schemas.microsoft.com/office/powerpoint/2010/main" val="54784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FF2E-416A-0A2D-C632-19208A0B5707}"/>
              </a:ext>
            </a:extLst>
          </p:cNvPr>
          <p:cNvSpPr txBox="1">
            <a:spLocks/>
          </p:cNvSpPr>
          <p:nvPr/>
        </p:nvSpPr>
        <p:spPr>
          <a:xfrm rot="21420000">
            <a:off x="1364595" y="1429939"/>
            <a:ext cx="9801327" cy="2484925"/>
          </a:xfrm>
          <a:prstGeom prst="rect">
            <a:avLst/>
          </a:prstGeom>
        </p:spPr>
        <p:txBody>
          <a:bodyP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sz="9600" dirty="0"/>
              <a:t>Methods in java   </a:t>
            </a:r>
          </a:p>
        </p:txBody>
      </p:sp>
    </p:spTree>
    <p:extLst>
      <p:ext uri="{BB962C8B-B14F-4D97-AF65-F5344CB8AC3E}">
        <p14:creationId xmlns:p14="http://schemas.microsoft.com/office/powerpoint/2010/main" val="5748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7AA8A6-54B3-DE8D-5F3A-E32595D70D9F}"/>
              </a:ext>
            </a:extLst>
          </p:cNvPr>
          <p:cNvSpPr/>
          <p:nvPr/>
        </p:nvSpPr>
        <p:spPr>
          <a:xfrm flipH="1">
            <a:off x="703384" y="361741"/>
            <a:ext cx="11488615"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dirty="0">
                <a:ln/>
                <a:solidFill>
                  <a:srgbClr val="00B0F0"/>
                </a:solidFill>
                <a:latin typeface="Bauhaus 93" panose="04030905020B02020C02" pitchFamily="82" charset="0"/>
              </a:rPr>
              <a:t> what is methods in java? </a:t>
            </a:r>
            <a:r>
              <a:rPr lang="en-US" sz="7200" b="1" cap="none" spc="0" dirty="0">
                <a:ln/>
                <a:solidFill>
                  <a:schemeClr val="accent3"/>
                </a:solidFill>
                <a:effectLst/>
                <a:latin typeface="Bauhaus 93" panose="04030905020B02020C02" pitchFamily="82" charset="0"/>
              </a:rPr>
              <a:t>  </a:t>
            </a:r>
          </a:p>
        </p:txBody>
      </p:sp>
      <p:sp>
        <p:nvSpPr>
          <p:cNvPr id="4" name="TextBox 3">
            <a:extLst>
              <a:ext uri="{FF2B5EF4-FFF2-40B4-BE49-F238E27FC236}">
                <a16:creationId xmlns:a16="http://schemas.microsoft.com/office/drawing/2014/main" id="{6043006A-B20D-8531-4D55-3BE41860EC62}"/>
              </a:ext>
            </a:extLst>
          </p:cNvPr>
          <p:cNvSpPr txBox="1"/>
          <p:nvPr/>
        </p:nvSpPr>
        <p:spPr>
          <a:xfrm>
            <a:off x="1668026" y="1748413"/>
            <a:ext cx="8842550" cy="4031873"/>
          </a:xfrm>
          <a:prstGeom prst="rect">
            <a:avLst/>
          </a:prstGeom>
          <a:noFill/>
        </p:spPr>
        <p:txBody>
          <a:bodyPr wrap="square">
            <a:spAutoFit/>
          </a:bodyPr>
          <a:lstStyle/>
          <a:p>
            <a:pPr marL="457200" indent="-457200">
              <a:buFont typeface="Wingdings" panose="05000000000000000000" pitchFamily="2" charset="2"/>
              <a:buChar char="§"/>
            </a:pPr>
            <a:r>
              <a:rPr lang="en-US" sz="3200" dirty="0"/>
              <a:t>A </a:t>
            </a:r>
            <a:r>
              <a:rPr lang="en-US" sz="3200" dirty="0">
                <a:latin typeface="Arial Black" panose="020B0A04020102020204" pitchFamily="34" charset="0"/>
              </a:rPr>
              <a:t>method </a:t>
            </a:r>
            <a:r>
              <a:rPr lang="en-US" sz="3200" dirty="0"/>
              <a:t>is a block of code which only runs when it is called.</a:t>
            </a:r>
          </a:p>
          <a:p>
            <a:endParaRPr lang="en-US" sz="3200" dirty="0"/>
          </a:p>
          <a:p>
            <a:pPr marL="457200" indent="-457200">
              <a:buFont typeface="Wingdings" panose="05000000000000000000" pitchFamily="2" charset="2"/>
              <a:buChar char="§"/>
            </a:pPr>
            <a:r>
              <a:rPr lang="en-US" sz="3200" dirty="0"/>
              <a:t>You can pass data, known as parameters, into a method.</a:t>
            </a:r>
          </a:p>
          <a:p>
            <a:endParaRPr lang="en-US" sz="3200" dirty="0"/>
          </a:p>
          <a:p>
            <a:pPr marL="457200" indent="-457200">
              <a:buFont typeface="Wingdings" panose="05000000000000000000" pitchFamily="2" charset="2"/>
              <a:buChar char="§"/>
            </a:pPr>
            <a:r>
              <a:rPr lang="en-US" sz="3200" dirty="0"/>
              <a:t>Methods are used to perform certain actions, and they are also known as functions.</a:t>
            </a:r>
            <a:endParaRPr lang="en-PH" sz="3200" dirty="0"/>
          </a:p>
        </p:txBody>
      </p:sp>
    </p:spTree>
    <p:extLst>
      <p:ext uri="{BB962C8B-B14F-4D97-AF65-F5344CB8AC3E}">
        <p14:creationId xmlns:p14="http://schemas.microsoft.com/office/powerpoint/2010/main" val="166679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C2EF36-7CCA-9F12-54C2-15AF308863B8}"/>
              </a:ext>
            </a:extLst>
          </p:cNvPr>
          <p:cNvSpPr/>
          <p:nvPr/>
        </p:nvSpPr>
        <p:spPr>
          <a:xfrm>
            <a:off x="435734" y="1003204"/>
            <a:ext cx="10835427" cy="769441"/>
          </a:xfrm>
          <a:prstGeom prst="rect">
            <a:avLst/>
          </a:prstGeom>
        </p:spPr>
        <p:txBody>
          <a:bodyPr wrap="square">
            <a:spAutoFit/>
          </a:bodyPr>
          <a:lstStyle/>
          <a:p>
            <a:pPr algn="just"/>
            <a:r>
              <a:rPr lang="en-US" sz="4400" b="1" dirty="0">
                <a:latin typeface="Arial" panose="020B0604020202020204" pitchFamily="34" charset="0"/>
                <a:ea typeface="Arial Unicode MS" panose="020B0604020202020204" pitchFamily="34" charset="-128"/>
                <a:cs typeface="Times New Roman" panose="02020603050405020304" pitchFamily="18" charset="0"/>
              </a:rPr>
              <a:t> </a:t>
            </a:r>
            <a:endParaRPr lang="en-US"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DE3D276-4182-0DDD-4E93-CD9C195153AD}"/>
              </a:ext>
            </a:extLst>
          </p:cNvPr>
          <p:cNvSpPr/>
          <p:nvPr/>
        </p:nvSpPr>
        <p:spPr>
          <a:xfrm flipH="1">
            <a:off x="532562" y="834013"/>
            <a:ext cx="11659434" cy="2308324"/>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dirty="0">
                <a:ln/>
                <a:solidFill>
                  <a:srgbClr val="00B0F0"/>
                </a:solidFill>
                <a:latin typeface="Bauhaus 93" panose="04030905020B02020C02" pitchFamily="82" charset="0"/>
              </a:rPr>
              <a:t> WHY WE CAN USE METHODS? </a:t>
            </a:r>
            <a:r>
              <a:rPr lang="en-US" sz="7200" b="1" cap="none" spc="0" dirty="0">
                <a:ln/>
                <a:solidFill>
                  <a:schemeClr val="accent3"/>
                </a:solidFill>
                <a:effectLst/>
                <a:latin typeface="Bauhaus 93" panose="04030905020B02020C02" pitchFamily="82" charset="0"/>
              </a:rPr>
              <a:t>  </a:t>
            </a:r>
          </a:p>
        </p:txBody>
      </p:sp>
      <p:sp>
        <p:nvSpPr>
          <p:cNvPr id="5" name="TextBox 4">
            <a:extLst>
              <a:ext uri="{FF2B5EF4-FFF2-40B4-BE49-F238E27FC236}">
                <a16:creationId xmlns:a16="http://schemas.microsoft.com/office/drawing/2014/main" id="{717D7081-3CA0-25B0-AD10-1E41585AA482}"/>
              </a:ext>
            </a:extLst>
          </p:cNvPr>
          <p:cNvSpPr txBox="1"/>
          <p:nvPr/>
        </p:nvSpPr>
        <p:spPr>
          <a:xfrm>
            <a:off x="3039626" y="3246846"/>
            <a:ext cx="6119446" cy="1754326"/>
          </a:xfrm>
          <a:prstGeom prst="rect">
            <a:avLst/>
          </a:prstGeom>
          <a:noFill/>
        </p:spPr>
        <p:txBody>
          <a:bodyPr wrap="square">
            <a:spAutoFit/>
          </a:bodyPr>
          <a:lstStyle/>
          <a:p>
            <a:pPr marL="571500" indent="-571500">
              <a:buFont typeface="Wingdings" panose="05000000000000000000" pitchFamily="2" charset="2"/>
              <a:buChar char="§"/>
            </a:pPr>
            <a:r>
              <a:rPr lang="en-US" sz="3600" dirty="0"/>
              <a:t>To reuse code: define the code once, and use it many times.</a:t>
            </a:r>
            <a:endParaRPr lang="en-PH" sz="3600" dirty="0"/>
          </a:p>
        </p:txBody>
      </p:sp>
    </p:spTree>
    <p:extLst>
      <p:ext uri="{BB962C8B-B14F-4D97-AF65-F5344CB8AC3E}">
        <p14:creationId xmlns:p14="http://schemas.microsoft.com/office/powerpoint/2010/main" val="161954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40D12-7EFB-E9E2-7549-1073E517CF76}"/>
              </a:ext>
            </a:extLst>
          </p:cNvPr>
          <p:cNvSpPr txBox="1"/>
          <p:nvPr/>
        </p:nvSpPr>
        <p:spPr>
          <a:xfrm>
            <a:off x="512467" y="231112"/>
            <a:ext cx="11435024" cy="6124754"/>
          </a:xfrm>
          <a:prstGeom prst="rect">
            <a:avLst/>
          </a:prstGeom>
          <a:noFill/>
        </p:spPr>
        <p:txBody>
          <a:bodyPr wrap="square">
            <a:spAutoFit/>
          </a:bodyPr>
          <a:lstStyle/>
          <a:p>
            <a:r>
              <a:rPr lang="en-US" sz="2800" dirty="0">
                <a:latin typeface="Arial Black" panose="020B0A04020102020204" pitchFamily="34" charset="0"/>
              </a:rPr>
              <a:t>Create a Method</a:t>
            </a:r>
          </a:p>
          <a:p>
            <a:pPr marL="457200" indent="-457200">
              <a:buFont typeface="Wingdings" panose="05000000000000000000" pitchFamily="2" charset="2"/>
              <a:buChar char="§"/>
            </a:pPr>
            <a:r>
              <a:rPr lang="en-US" sz="2800" dirty="0"/>
              <a:t>A method must be declared within a class. It is defined with the name of the method, followed by parentheses (). Java provides some pre-defined methods, such as </a:t>
            </a:r>
            <a:r>
              <a:rPr lang="en-US" sz="2800" dirty="0" err="1">
                <a:solidFill>
                  <a:srgbClr val="FF0000"/>
                </a:solidFill>
              </a:rPr>
              <a:t>System.out.println</a:t>
            </a:r>
            <a:r>
              <a:rPr lang="en-US" sz="2800" dirty="0">
                <a:solidFill>
                  <a:srgbClr val="FF0000"/>
                </a:solidFill>
              </a:rPr>
              <a:t>(), </a:t>
            </a:r>
            <a:r>
              <a:rPr lang="en-US" sz="2800" dirty="0"/>
              <a:t>but you can also create your own methods to perform certain actions:</a:t>
            </a:r>
          </a:p>
          <a:p>
            <a:endParaRPr lang="en-US" sz="2800" dirty="0"/>
          </a:p>
          <a:p>
            <a:r>
              <a:rPr lang="en-US" sz="2800" dirty="0"/>
              <a:t>Example</a:t>
            </a:r>
          </a:p>
          <a:p>
            <a:r>
              <a:rPr lang="en-US" sz="2800" dirty="0"/>
              <a:t>Create a method inside Main:</a:t>
            </a:r>
          </a:p>
          <a:p>
            <a:endParaRPr lang="en-US" sz="2800" dirty="0"/>
          </a:p>
          <a:p>
            <a:r>
              <a:rPr lang="en-US" sz="2800" dirty="0"/>
              <a:t>public class Main {</a:t>
            </a:r>
          </a:p>
          <a:p>
            <a:r>
              <a:rPr lang="en-US" sz="2800" dirty="0"/>
              <a:t>  static void </a:t>
            </a:r>
            <a:r>
              <a:rPr lang="en-US" sz="2800" dirty="0" err="1"/>
              <a:t>myMethod</a:t>
            </a:r>
            <a:r>
              <a:rPr lang="en-US" sz="2800" dirty="0"/>
              <a:t>() {</a:t>
            </a:r>
          </a:p>
          <a:p>
            <a:r>
              <a:rPr lang="en-US" sz="2800" dirty="0"/>
              <a:t>    // code to be executed</a:t>
            </a:r>
          </a:p>
          <a:p>
            <a:r>
              <a:rPr lang="en-US" sz="2800" dirty="0"/>
              <a:t>  }</a:t>
            </a:r>
          </a:p>
          <a:p>
            <a:r>
              <a:rPr lang="en-US" sz="2800" dirty="0"/>
              <a:t>}</a:t>
            </a:r>
            <a:endParaRPr lang="en-PH" sz="2800" dirty="0"/>
          </a:p>
        </p:txBody>
      </p:sp>
    </p:spTree>
    <p:extLst>
      <p:ext uri="{BB962C8B-B14F-4D97-AF65-F5344CB8AC3E}">
        <p14:creationId xmlns:p14="http://schemas.microsoft.com/office/powerpoint/2010/main" val="13299114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557</TotalTime>
  <Words>2043</Words>
  <Application>Microsoft Office PowerPoint</Application>
  <PresentationFormat>Widescreen</PresentationFormat>
  <Paragraphs>342</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Black</vt:lpstr>
      <vt:lpstr>Bauhaus 93</vt:lpstr>
      <vt:lpstr>Bernard MT Condensed</vt:lpstr>
      <vt:lpstr>Calibri</vt:lpstr>
      <vt:lpstr>Centaur</vt:lpstr>
      <vt:lpstr>Garamond</vt:lpstr>
      <vt:lpstr>Sagona Book</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&amp; Datatypes</dc:title>
  <dc:creator>Admin</dc:creator>
  <cp:lastModifiedBy>Gael Sacay</cp:lastModifiedBy>
  <cp:revision>23</cp:revision>
  <dcterms:created xsi:type="dcterms:W3CDTF">2021-08-29T04:34:57Z</dcterms:created>
  <dcterms:modified xsi:type="dcterms:W3CDTF">2024-02-21T16:01:19Z</dcterms:modified>
</cp:coreProperties>
</file>